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100" d="100"/>
          <a:sy n="100" d="100"/>
        </p:scale>
        <p:origin x="122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9/16/2021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95694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9/16/2021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medalus/SpaceX-Capstone/blob/master/Week%201-b:%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medalus/SpaceX-Capstone/blob/master/Week%201-c:%20Hands-On%20Lab:%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medalus/SpaceX-Capstone/blob/master/Week%202-b:%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medalus/SpaceX-Capstone/blob/master/Week%202-a:%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medalus/SpaceX-Capstone/blob/master/Week%203:%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medalus/SpaceX-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omedalus/SpaceX-Capstone/blob/master/Week%204:%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omedalus/SpaceX-Capstone/tree/maste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medalus/SpaceX-Capstone/blob/master/Week%201-a:%20Hands%20On%20Lab:%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Mikhail Voloshin</a:t>
            </a:r>
          </a:p>
          <a:p>
            <a:r>
              <a:rPr lang="en-US" dirty="0">
                <a:solidFill>
                  <a:schemeClr val="bg2"/>
                </a:solidFill>
                <a:latin typeface="Abadi" panose="020B0604020104020204" pitchFamily="34" charset="0"/>
                <a:ea typeface="SF Pro" pitchFamily="2" charset="0"/>
                <a:cs typeface="SF Pro" pitchFamily="2" charset="0"/>
              </a:rPr>
              <a:t>September 16,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379839" cy="3811587"/>
          </a:xfrm>
          <a:prstGeom prst="rect">
            <a:avLst/>
          </a:prstGeom>
        </p:spPr>
        <p:txBody>
          <a:bodyPr lIns="91440" tIns="45720" rIns="91440" bIns="45720" anchor="t">
            <a:noAutofit/>
          </a:bodyPr>
          <a:lstStyle/>
          <a:p>
            <a:pPr>
              <a:lnSpc>
                <a:spcPct val="100000"/>
              </a:lnSpc>
              <a:spcBef>
                <a:spcPts val="1400"/>
              </a:spcBef>
            </a:pPr>
            <a:r>
              <a:rPr lang="en-US" sz="1200" dirty="0">
                <a:solidFill>
                  <a:schemeClr val="accent3">
                    <a:lumMod val="25000"/>
                  </a:schemeClr>
                </a:solidFill>
                <a:latin typeface="Abadi"/>
              </a:rPr>
              <a:t>Present your web scraping process using key phrases and flowcharts</a:t>
            </a:r>
          </a:p>
          <a:p>
            <a:pPr lvl="1">
              <a:lnSpc>
                <a:spcPct val="100000"/>
              </a:lnSpc>
              <a:spcBef>
                <a:spcPts val="1400"/>
              </a:spcBef>
            </a:pPr>
            <a:r>
              <a:rPr lang="en-US" sz="1000" dirty="0">
                <a:solidFill>
                  <a:schemeClr val="accent3">
                    <a:lumMod val="25000"/>
                  </a:schemeClr>
                </a:solidFill>
                <a:latin typeface="Abadi"/>
              </a:rPr>
              <a:t>Send GET request to Wikipedia URL</a:t>
            </a:r>
          </a:p>
          <a:p>
            <a:pPr lvl="1">
              <a:lnSpc>
                <a:spcPct val="100000"/>
              </a:lnSpc>
              <a:spcBef>
                <a:spcPts val="1400"/>
              </a:spcBef>
            </a:pPr>
            <a:r>
              <a:rPr lang="en-US" sz="1000" dirty="0">
                <a:solidFill>
                  <a:schemeClr val="accent3">
                    <a:lumMod val="25000"/>
                  </a:schemeClr>
                </a:solidFill>
                <a:latin typeface="Abadi"/>
              </a:rPr>
              <a:t>Receive response as HTML</a:t>
            </a:r>
          </a:p>
          <a:p>
            <a:pPr lvl="1">
              <a:lnSpc>
                <a:spcPct val="100000"/>
              </a:lnSpc>
              <a:spcBef>
                <a:spcPts val="1400"/>
              </a:spcBef>
            </a:pPr>
            <a:r>
              <a:rPr lang="en-US" sz="1000" dirty="0">
                <a:solidFill>
                  <a:schemeClr val="accent3">
                    <a:lumMod val="25000"/>
                  </a:schemeClr>
                </a:solidFill>
                <a:latin typeface="Abadi"/>
              </a:rPr>
              <a:t>Parse HTML with </a:t>
            </a:r>
            <a:r>
              <a:rPr lang="en-US" sz="1000" dirty="0" err="1">
                <a:solidFill>
                  <a:schemeClr val="accent3">
                    <a:lumMod val="25000"/>
                  </a:schemeClr>
                </a:solidFill>
                <a:latin typeface="Abadi"/>
              </a:rPr>
              <a:t>BeautifulSoup</a:t>
            </a:r>
            <a:endParaRPr lang="en-US" sz="1000" dirty="0">
              <a:solidFill>
                <a:schemeClr val="accent3">
                  <a:lumMod val="25000"/>
                </a:schemeClr>
              </a:solidFill>
              <a:latin typeface="Abadi"/>
            </a:endParaRPr>
          </a:p>
          <a:p>
            <a:pPr lvl="1">
              <a:lnSpc>
                <a:spcPct val="100000"/>
              </a:lnSpc>
              <a:spcBef>
                <a:spcPts val="1400"/>
              </a:spcBef>
            </a:pPr>
            <a:r>
              <a:rPr lang="en-US" sz="1000" dirty="0">
                <a:solidFill>
                  <a:schemeClr val="accent3">
                    <a:lumMod val="25000"/>
                  </a:schemeClr>
                </a:solidFill>
                <a:latin typeface="Abadi"/>
              </a:rPr>
              <a:t>Find all tables in the HTML</a:t>
            </a:r>
          </a:p>
          <a:p>
            <a:pPr lvl="1">
              <a:lnSpc>
                <a:spcPct val="100000"/>
              </a:lnSpc>
              <a:spcBef>
                <a:spcPts val="1400"/>
              </a:spcBef>
            </a:pPr>
            <a:r>
              <a:rPr lang="en-US" sz="1000" dirty="0">
                <a:solidFill>
                  <a:schemeClr val="accent3">
                    <a:lumMod val="25000"/>
                  </a:schemeClr>
                </a:solidFill>
                <a:latin typeface="Abadi"/>
              </a:rPr>
              <a:t>In the list of all tables, the first launch table will be the third one</a:t>
            </a:r>
          </a:p>
          <a:p>
            <a:pPr lvl="1">
              <a:lnSpc>
                <a:spcPct val="100000"/>
              </a:lnSpc>
              <a:spcBef>
                <a:spcPts val="1400"/>
              </a:spcBef>
            </a:pPr>
            <a:r>
              <a:rPr lang="en-US" sz="1000" dirty="0">
                <a:solidFill>
                  <a:schemeClr val="accent3">
                    <a:lumMod val="25000"/>
                  </a:schemeClr>
                </a:solidFill>
                <a:latin typeface="Abadi"/>
              </a:rPr>
              <a:t>For each row in the first launch table, for each column, parse the value. We hard-coded how each column should be parsed, i.e. whether it should be a number, date, string, etc.</a:t>
            </a:r>
          </a:p>
          <a:p>
            <a:pPr lvl="1">
              <a:lnSpc>
                <a:spcPct val="100000"/>
              </a:lnSpc>
              <a:spcBef>
                <a:spcPts val="1400"/>
              </a:spcBef>
            </a:pPr>
            <a:r>
              <a:rPr lang="en-US" sz="1000" dirty="0">
                <a:solidFill>
                  <a:schemeClr val="accent3">
                    <a:lumMod val="25000"/>
                  </a:schemeClr>
                </a:solidFill>
                <a:latin typeface="Abadi"/>
              </a:rPr>
              <a:t>Store the results in a </a:t>
            </a:r>
            <a:r>
              <a:rPr lang="en-US" sz="1000" dirty="0" err="1">
                <a:solidFill>
                  <a:schemeClr val="accent3">
                    <a:lumMod val="25000"/>
                  </a:schemeClr>
                </a:solidFill>
                <a:latin typeface="Abadi"/>
              </a:rPr>
              <a:t>dataframe</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2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lvl="1">
              <a:lnSpc>
                <a:spcPct val="100000"/>
              </a:lnSpc>
              <a:spcBef>
                <a:spcPts val="1400"/>
              </a:spcBef>
            </a:pPr>
            <a:r>
              <a:rPr lang="en-US" sz="1200" dirty="0">
                <a:solidFill>
                  <a:schemeClr val="accent3">
                    <a:lumMod val="25000"/>
                  </a:schemeClr>
                </a:solidFill>
                <a:latin typeface="Abadi" panose="020B0604020104020204" pitchFamily="34" charset="0"/>
                <a:hlinkClick r:id="rId3"/>
              </a:rPr>
              <a:t>https://github.com/omedalus/SpaceX-Capstone/blob/master/Week%201-b:%20Data%20Collection%20with%20Web%20Scraping.ipynb</a:t>
            </a:r>
            <a:br>
              <a:rPr lang="en-US" sz="1200" dirty="0">
                <a:solidFill>
                  <a:schemeClr val="accent3">
                    <a:lumMod val="25000"/>
                  </a:schemeClr>
                </a:solidFill>
                <a:latin typeface="Abadi" panose="020B0604020104020204" pitchFamily="34" charset="0"/>
              </a:rPr>
            </a:br>
            <a:endParaRPr lang="en-US" sz="1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B0AE842E-255E-4E7B-AC65-E04AAB3067AA}"/>
              </a:ext>
            </a:extLst>
          </p:cNvPr>
          <p:cNvSpPr/>
          <p:nvPr/>
        </p:nvSpPr>
        <p:spPr>
          <a:xfrm>
            <a:off x="8743950" y="2822371"/>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(HTML)</a:t>
            </a:r>
          </a:p>
        </p:txBody>
      </p:sp>
      <p:sp>
        <p:nvSpPr>
          <p:cNvPr id="8" name="Rectangle 7">
            <a:extLst>
              <a:ext uri="{FF2B5EF4-FFF2-40B4-BE49-F238E27FC236}">
                <a16:creationId xmlns:a16="http://schemas.microsoft.com/office/drawing/2014/main" id="{B6D947F8-FDE1-4614-9D49-FE419E4931FF}"/>
              </a:ext>
            </a:extLst>
          </p:cNvPr>
          <p:cNvSpPr/>
          <p:nvPr/>
        </p:nvSpPr>
        <p:spPr>
          <a:xfrm>
            <a:off x="6553200" y="2032000"/>
            <a:ext cx="41910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GET request to Wikipedia URL</a:t>
            </a:r>
          </a:p>
        </p:txBody>
      </p:sp>
      <p:sp>
        <p:nvSpPr>
          <p:cNvPr id="9" name="Arrow: Down 8">
            <a:extLst>
              <a:ext uri="{FF2B5EF4-FFF2-40B4-BE49-F238E27FC236}">
                <a16:creationId xmlns:a16="http://schemas.microsoft.com/office/drawing/2014/main" id="{CDE862A2-3B13-484B-B261-64E3C38EFF52}"/>
              </a:ext>
            </a:extLst>
          </p:cNvPr>
          <p:cNvSpPr/>
          <p:nvPr/>
        </p:nvSpPr>
        <p:spPr>
          <a:xfrm>
            <a:off x="8238522" y="2679700"/>
            <a:ext cx="762000" cy="1047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0BC61A7-0364-4BFB-88BC-85182482E05F}"/>
              </a:ext>
            </a:extLst>
          </p:cNvPr>
          <p:cNvSpPr/>
          <p:nvPr/>
        </p:nvSpPr>
        <p:spPr>
          <a:xfrm>
            <a:off x="6545262" y="3689407"/>
            <a:ext cx="4191000" cy="361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HTML with </a:t>
            </a:r>
            <a:r>
              <a:rPr lang="en-US" dirty="0" err="1"/>
              <a:t>BeautifulSoup</a:t>
            </a:r>
            <a:endParaRPr lang="en-US" dirty="0"/>
          </a:p>
        </p:txBody>
      </p:sp>
      <p:sp>
        <p:nvSpPr>
          <p:cNvPr id="12" name="Arrow: Down 11">
            <a:extLst>
              <a:ext uri="{FF2B5EF4-FFF2-40B4-BE49-F238E27FC236}">
                <a16:creationId xmlns:a16="http://schemas.microsoft.com/office/drawing/2014/main" id="{4D28C100-6FA7-4B87-B0AA-B68DA9571AFA}"/>
              </a:ext>
            </a:extLst>
          </p:cNvPr>
          <p:cNvSpPr/>
          <p:nvPr/>
        </p:nvSpPr>
        <p:spPr>
          <a:xfrm>
            <a:off x="8347075" y="4875242"/>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351203-65D1-4743-B49B-1FFB052F054B}"/>
              </a:ext>
            </a:extLst>
          </p:cNvPr>
          <p:cNvSpPr/>
          <p:nvPr/>
        </p:nvSpPr>
        <p:spPr>
          <a:xfrm>
            <a:off x="7553325" y="5579831"/>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US" dirty="0"/>
          </a:p>
        </p:txBody>
      </p:sp>
      <p:sp>
        <p:nvSpPr>
          <p:cNvPr id="14" name="Rectangle 13">
            <a:extLst>
              <a:ext uri="{FF2B5EF4-FFF2-40B4-BE49-F238E27FC236}">
                <a16:creationId xmlns:a16="http://schemas.microsoft.com/office/drawing/2014/main" id="{925065AC-D6DC-4845-A4BE-FA162C53C296}"/>
              </a:ext>
            </a:extLst>
          </p:cNvPr>
          <p:cNvSpPr/>
          <p:nvPr/>
        </p:nvSpPr>
        <p:spPr>
          <a:xfrm>
            <a:off x="6569075" y="4601585"/>
            <a:ext cx="4191000" cy="581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Iterate over rows in third table on page,</a:t>
            </a:r>
          </a:p>
          <a:p>
            <a:pPr algn="ctr"/>
            <a:r>
              <a:rPr lang="en-US" dirty="0"/>
              <a:t>and parse each value in each column</a:t>
            </a:r>
          </a:p>
        </p:txBody>
      </p:sp>
      <p:sp>
        <p:nvSpPr>
          <p:cNvPr id="15" name="Arrow: Down 14">
            <a:extLst>
              <a:ext uri="{FF2B5EF4-FFF2-40B4-BE49-F238E27FC236}">
                <a16:creationId xmlns:a16="http://schemas.microsoft.com/office/drawing/2014/main" id="{51F66E65-B753-4FED-B36E-75BCC78305B4}"/>
              </a:ext>
            </a:extLst>
          </p:cNvPr>
          <p:cNvSpPr/>
          <p:nvPr/>
        </p:nvSpPr>
        <p:spPr>
          <a:xfrm>
            <a:off x="8347075" y="3997025"/>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E152400-C23F-4BCE-A3C6-E5913E39C753}"/>
              </a:ext>
            </a:extLst>
          </p:cNvPr>
          <p:cNvSpPr/>
          <p:nvPr/>
        </p:nvSpPr>
        <p:spPr>
          <a:xfrm>
            <a:off x="8743950" y="4106212"/>
            <a:ext cx="1833562" cy="268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Soup object</a:t>
            </a: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14839" cy="4351338"/>
          </a:xfrm>
          <a:prstGeom prst="rect">
            <a:avLst/>
          </a:prstGeom>
        </p:spPr>
        <p:txBody>
          <a:bodyPr/>
          <a:lstStyle/>
          <a:p>
            <a:r>
              <a:rPr lang="en-US" sz="1800" dirty="0">
                <a:solidFill>
                  <a:schemeClr val="accent3">
                    <a:lumMod val="25000"/>
                  </a:schemeClr>
                </a:solidFill>
                <a:latin typeface="Abadi" panose="020B0604020104020204" pitchFamily="34" charset="0"/>
              </a:rPr>
              <a:t>Describe how data were processed</a:t>
            </a:r>
          </a:p>
          <a:p>
            <a:pPr lvl="1"/>
            <a:r>
              <a:rPr lang="en-US" sz="1400" dirty="0">
                <a:solidFill>
                  <a:schemeClr val="bg2">
                    <a:lumMod val="50000"/>
                  </a:schemeClr>
                </a:solidFill>
                <a:latin typeface="Abadi"/>
              </a:rPr>
              <a:t>We determined which outcomes we consider “good” and “bad”</a:t>
            </a:r>
          </a:p>
          <a:p>
            <a:pPr lvl="1"/>
            <a:r>
              <a:rPr lang="en-US" sz="1400" dirty="0">
                <a:solidFill>
                  <a:schemeClr val="bg2">
                    <a:lumMod val="50000"/>
                  </a:schemeClr>
                </a:solidFill>
                <a:latin typeface="Abadi"/>
              </a:rPr>
              <a:t>We assigned a class for each launch</a:t>
            </a:r>
            <a:endParaRPr lang="en-US" sz="14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You need to present your data wrangling process using key phrases and flowcharts</a:t>
            </a:r>
          </a:p>
          <a:p>
            <a:pPr lvl="1"/>
            <a:r>
              <a:rPr lang="en-US" sz="1400" dirty="0" err="1">
                <a:solidFill>
                  <a:schemeClr val="accent3">
                    <a:lumMod val="25000"/>
                  </a:schemeClr>
                </a:solidFill>
                <a:latin typeface="Abadi" panose="020B0604020104020204" pitchFamily="34" charset="0"/>
              </a:rPr>
              <a:t>Numpy</a:t>
            </a:r>
            <a:r>
              <a:rPr lang="en-US" sz="1400" dirty="0">
                <a:solidFill>
                  <a:schemeClr val="accent3">
                    <a:lumMod val="25000"/>
                  </a:schemeClr>
                </a:solidFill>
                <a:latin typeface="Abadi" panose="020B0604020104020204" pitchFamily="34" charset="0"/>
              </a:rPr>
              <a:t> and pandas</a:t>
            </a:r>
          </a:p>
          <a:p>
            <a:pPr lvl="1"/>
            <a:r>
              <a:rPr lang="en-US" sz="1400" dirty="0">
                <a:solidFill>
                  <a:schemeClr val="accent3">
                    <a:lumMod val="25000"/>
                  </a:schemeClr>
                </a:solidFill>
                <a:latin typeface="Abadi" panose="020B0604020104020204" pitchFamily="34" charset="0"/>
              </a:rPr>
              <a:t>Landing outcome labels</a:t>
            </a:r>
          </a:p>
          <a:p>
            <a:pPr lvl="1"/>
            <a:r>
              <a:rPr lang="en-US" sz="1400" dirty="0" err="1">
                <a:solidFill>
                  <a:schemeClr val="accent3">
                    <a:lumMod val="25000"/>
                  </a:schemeClr>
                </a:solidFill>
                <a:latin typeface="Abadi" panose="020B0604020104020204" pitchFamily="34" charset="0"/>
              </a:rPr>
              <a:t>value_counts</a:t>
            </a:r>
            <a:endParaRPr lang="en-US" sz="1400" dirty="0">
              <a:solidFill>
                <a:schemeClr val="accent3">
                  <a:lumMod val="25000"/>
                </a:schemeClr>
              </a:solidFill>
              <a:latin typeface="Abadi" panose="020B0604020104020204" pitchFamily="34" charset="0"/>
            </a:endParaRPr>
          </a:p>
          <a:p>
            <a:r>
              <a:rPr lang="en-US" sz="18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pPr lvl="1"/>
            <a:r>
              <a:rPr lang="en-US" sz="1400" dirty="0">
                <a:solidFill>
                  <a:schemeClr val="accent3">
                    <a:lumMod val="25000"/>
                  </a:schemeClr>
                </a:solidFill>
                <a:latin typeface="Abadi" panose="020B0604020104020204" pitchFamily="34" charset="0"/>
                <a:hlinkClick r:id="rId3"/>
              </a:rPr>
              <a:t>https://github.com/omedalus/SpaceX-Capstone/blob/master/Week%201-c:%20Hands-On%20Lab:%20Data%20Wrangling.ipynb</a:t>
            </a:r>
            <a:br>
              <a:rPr lang="en-US" sz="1400" dirty="0">
                <a:solidFill>
                  <a:schemeClr val="accent3">
                    <a:lumMod val="25000"/>
                  </a:schemeClr>
                </a:solidFill>
                <a:latin typeface="Abadi" panose="020B0604020104020204" pitchFamily="34" charset="0"/>
              </a:rPr>
            </a:br>
            <a:endParaRPr lang="en-US" sz="1400" dirty="0">
              <a:solidFill>
                <a:schemeClr val="accent3">
                  <a:lumMod val="25000"/>
                </a:schemeClr>
              </a:solidFill>
              <a:latin typeface="Abadi" panose="020B0604020104020204" pitchFamily="34" charset="0"/>
            </a:endParaRPr>
          </a:p>
          <a:p>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8A700F7E-AE96-43D4-A453-9F3C05103391}"/>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B0964CEE-F361-40A5-9F70-34797BAE97E0}"/>
              </a:ext>
            </a:extLst>
          </p:cNvPr>
          <p:cNvSpPr/>
          <p:nvPr/>
        </p:nvSpPr>
        <p:spPr>
          <a:xfrm>
            <a:off x="8740172" y="2620514"/>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US" dirty="0"/>
          </a:p>
        </p:txBody>
      </p:sp>
      <p:sp>
        <p:nvSpPr>
          <p:cNvPr id="9" name="Rectangle 8">
            <a:extLst>
              <a:ext uri="{FF2B5EF4-FFF2-40B4-BE49-F238E27FC236}">
                <a16:creationId xmlns:a16="http://schemas.microsoft.com/office/drawing/2014/main" id="{F8328742-CC15-491A-B8A5-1B9605772FDF}"/>
              </a:ext>
            </a:extLst>
          </p:cNvPr>
          <p:cNvSpPr/>
          <p:nvPr/>
        </p:nvSpPr>
        <p:spPr>
          <a:xfrm>
            <a:off x="7502525" y="1975111"/>
            <a:ext cx="2209800" cy="374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Read CSV</a:t>
            </a:r>
          </a:p>
        </p:txBody>
      </p:sp>
      <p:sp>
        <p:nvSpPr>
          <p:cNvPr id="10" name="Arrow: Down 9">
            <a:extLst>
              <a:ext uri="{FF2B5EF4-FFF2-40B4-BE49-F238E27FC236}">
                <a16:creationId xmlns:a16="http://schemas.microsoft.com/office/drawing/2014/main" id="{26A54AA1-658B-4589-9FA6-6ED30E97A8F6}"/>
              </a:ext>
            </a:extLst>
          </p:cNvPr>
          <p:cNvSpPr/>
          <p:nvPr/>
        </p:nvSpPr>
        <p:spPr>
          <a:xfrm>
            <a:off x="8212138" y="2349761"/>
            <a:ext cx="762000" cy="1320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53FB70-B2C8-42A3-945D-0A5CC957CE93}"/>
              </a:ext>
            </a:extLst>
          </p:cNvPr>
          <p:cNvSpPr/>
          <p:nvPr/>
        </p:nvSpPr>
        <p:spPr>
          <a:xfrm>
            <a:off x="7588250" y="3659010"/>
            <a:ext cx="215265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 landing outcome label</a:t>
            </a:r>
          </a:p>
        </p:txBody>
      </p:sp>
      <p:sp>
        <p:nvSpPr>
          <p:cNvPr id="12" name="Arrow: Down 11">
            <a:extLst>
              <a:ext uri="{FF2B5EF4-FFF2-40B4-BE49-F238E27FC236}">
                <a16:creationId xmlns:a16="http://schemas.microsoft.com/office/drawing/2014/main" id="{CF6C0A68-BA92-457C-B816-299BA23BB4E5}"/>
              </a:ext>
            </a:extLst>
          </p:cNvPr>
          <p:cNvSpPr/>
          <p:nvPr/>
        </p:nvSpPr>
        <p:spPr>
          <a:xfrm>
            <a:off x="8353425" y="4295904"/>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4F6F534-C462-4BE5-A607-F60AD9409971}"/>
              </a:ext>
            </a:extLst>
          </p:cNvPr>
          <p:cNvSpPr/>
          <p:nvPr/>
        </p:nvSpPr>
        <p:spPr>
          <a:xfrm>
            <a:off x="7143751" y="4979810"/>
            <a:ext cx="2959100" cy="72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r>
              <a:rPr lang="en-US" dirty="0"/>
              <a:t> with “class” landing outcomes</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0"/>
              </a:spcBef>
            </a:pPr>
            <a:r>
              <a:rPr lang="en-US" sz="1400" dirty="0">
                <a:solidFill>
                  <a:schemeClr val="accent3">
                    <a:lumMod val="25000"/>
                  </a:schemeClr>
                </a:solidFill>
                <a:latin typeface="Abadi"/>
              </a:rPr>
              <a:t>Summarize what charts were plotted and why you used those charts</a:t>
            </a:r>
          </a:p>
          <a:p>
            <a:pPr lvl="1">
              <a:lnSpc>
                <a:spcPct val="100000"/>
              </a:lnSpc>
              <a:spcBef>
                <a:spcPts val="0"/>
              </a:spcBef>
            </a:pPr>
            <a:r>
              <a:rPr lang="en-US" sz="1400" dirty="0">
                <a:solidFill>
                  <a:schemeClr val="accent3">
                    <a:lumMod val="25000"/>
                  </a:schemeClr>
                </a:solidFill>
                <a:latin typeface="Abadi"/>
              </a:rPr>
              <a:t>Charts plotted:</a:t>
            </a:r>
          </a:p>
          <a:p>
            <a:pPr lvl="2">
              <a:lnSpc>
                <a:spcPct val="100000"/>
              </a:lnSpc>
              <a:spcBef>
                <a:spcPts val="0"/>
              </a:spcBef>
            </a:pPr>
            <a:r>
              <a:rPr lang="en-US" sz="1400" dirty="0">
                <a:solidFill>
                  <a:schemeClr val="accent3">
                    <a:lumMod val="25000"/>
                  </a:schemeClr>
                </a:solidFill>
                <a:latin typeface="Abadi"/>
              </a:rPr>
              <a:t>Histogram of Payload Mass vs. Flight Number</a:t>
            </a:r>
          </a:p>
          <a:p>
            <a:pPr lvl="2">
              <a:lnSpc>
                <a:spcPct val="100000"/>
              </a:lnSpc>
              <a:spcBef>
                <a:spcPts val="0"/>
              </a:spcBef>
            </a:pPr>
            <a:r>
              <a:rPr lang="en-US" sz="1400" dirty="0">
                <a:solidFill>
                  <a:schemeClr val="accent3">
                    <a:lumMod val="25000"/>
                  </a:schemeClr>
                </a:solidFill>
                <a:latin typeface="Abadi"/>
              </a:rPr>
              <a:t>Histogram of Launch Site vs. Flight Number</a:t>
            </a:r>
          </a:p>
          <a:p>
            <a:pPr lvl="2">
              <a:lnSpc>
                <a:spcPct val="100000"/>
              </a:lnSpc>
              <a:spcBef>
                <a:spcPts val="0"/>
              </a:spcBef>
            </a:pPr>
            <a:r>
              <a:rPr lang="en-US" sz="1400" dirty="0">
                <a:solidFill>
                  <a:schemeClr val="accent3">
                    <a:lumMod val="25000"/>
                  </a:schemeClr>
                </a:solidFill>
                <a:latin typeface="Abadi"/>
              </a:rPr>
              <a:t>Histogram of Launch Site vs. Payload Mass</a:t>
            </a:r>
          </a:p>
          <a:p>
            <a:pPr lvl="2">
              <a:lnSpc>
                <a:spcPct val="100000"/>
              </a:lnSpc>
              <a:spcBef>
                <a:spcPts val="0"/>
              </a:spcBef>
            </a:pPr>
            <a:r>
              <a:rPr lang="en-US" sz="1400" dirty="0">
                <a:solidFill>
                  <a:schemeClr val="accent3">
                    <a:lumMod val="25000"/>
                  </a:schemeClr>
                </a:solidFill>
                <a:latin typeface="Abadi"/>
              </a:rPr>
              <a:t>Bar chart of successful landing (class) vs. Orbit</a:t>
            </a:r>
          </a:p>
          <a:p>
            <a:pPr lvl="2">
              <a:lnSpc>
                <a:spcPct val="100000"/>
              </a:lnSpc>
              <a:spcBef>
                <a:spcPts val="0"/>
              </a:spcBef>
            </a:pPr>
            <a:r>
              <a:rPr lang="en-US" sz="1400" dirty="0">
                <a:solidFill>
                  <a:schemeClr val="accent3">
                    <a:lumMod val="25000"/>
                  </a:schemeClr>
                </a:solidFill>
                <a:latin typeface="Abadi"/>
              </a:rPr>
              <a:t>Orbit vs. Flight Number</a:t>
            </a:r>
          </a:p>
          <a:p>
            <a:pPr lvl="2">
              <a:lnSpc>
                <a:spcPct val="100000"/>
              </a:lnSpc>
              <a:spcBef>
                <a:spcPts val="0"/>
              </a:spcBef>
            </a:pPr>
            <a:r>
              <a:rPr lang="en-US" sz="1400" dirty="0">
                <a:solidFill>
                  <a:schemeClr val="accent3">
                    <a:lumMod val="25000"/>
                  </a:schemeClr>
                </a:solidFill>
                <a:latin typeface="Abadi"/>
              </a:rPr>
              <a:t>Orbit vs. Payload Mass</a:t>
            </a:r>
          </a:p>
          <a:p>
            <a:pPr lvl="2">
              <a:lnSpc>
                <a:spcPct val="100000"/>
              </a:lnSpc>
              <a:spcBef>
                <a:spcPts val="0"/>
              </a:spcBef>
            </a:pPr>
            <a:r>
              <a:rPr lang="en-US" sz="1400" dirty="0">
                <a:solidFill>
                  <a:schemeClr val="accent3">
                    <a:lumMod val="25000"/>
                  </a:schemeClr>
                </a:solidFill>
                <a:latin typeface="Abadi"/>
              </a:rPr>
              <a:t>Line Chart of Class vs. Year</a:t>
            </a:r>
          </a:p>
          <a:p>
            <a:pPr lvl="1">
              <a:lnSpc>
                <a:spcPct val="100000"/>
              </a:lnSpc>
              <a:spcBef>
                <a:spcPts val="0"/>
              </a:spcBef>
            </a:pPr>
            <a:r>
              <a:rPr lang="en-US" sz="1400" dirty="0">
                <a:solidFill>
                  <a:schemeClr val="accent3">
                    <a:lumMod val="25000"/>
                  </a:schemeClr>
                </a:solidFill>
                <a:latin typeface="Abadi"/>
              </a:rPr>
              <a:t>Reasons why I used these charts</a:t>
            </a:r>
          </a:p>
          <a:p>
            <a:pPr lvl="2">
              <a:lnSpc>
                <a:spcPct val="100000"/>
              </a:lnSpc>
              <a:spcBef>
                <a:spcPts val="0"/>
              </a:spcBef>
            </a:pPr>
            <a:r>
              <a:rPr lang="en-US" sz="1400" dirty="0">
                <a:solidFill>
                  <a:schemeClr val="accent3">
                    <a:lumMod val="25000"/>
                  </a:schemeClr>
                </a:solidFill>
                <a:latin typeface="Abadi"/>
              </a:rPr>
              <a:t>Because they are what the assignment came pre-populated with</a:t>
            </a:r>
          </a:p>
          <a:p>
            <a:pPr lvl="2">
              <a:lnSpc>
                <a:spcPct val="100000"/>
              </a:lnSpc>
              <a:spcBef>
                <a:spcPts val="0"/>
              </a:spcBef>
            </a:pPr>
            <a:r>
              <a:rPr lang="en-US" sz="1400" dirty="0">
                <a:solidFill>
                  <a:schemeClr val="accent3">
                    <a:lumMod val="25000"/>
                  </a:schemeClr>
                </a:solidFill>
                <a:latin typeface="Abadi"/>
              </a:rPr>
              <a:t>Because they may reveal causative relationships between controllable factors (e.g. launch site, payload mass, etc.) and non-controllable ones (e.g. landing success)</a:t>
            </a:r>
          </a:p>
          <a:p>
            <a:pPr>
              <a:lnSpc>
                <a:spcPct val="100000"/>
              </a:lnSpc>
              <a:spcBef>
                <a:spcPts val="0"/>
              </a:spcBef>
            </a:pPr>
            <a:r>
              <a:rPr lang="en-US" sz="14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pPr lvl="1">
              <a:lnSpc>
                <a:spcPct val="100000"/>
              </a:lnSpc>
              <a:spcBef>
                <a:spcPts val="0"/>
              </a:spcBef>
            </a:pPr>
            <a:r>
              <a:rPr lang="en-US" sz="1400" dirty="0">
                <a:solidFill>
                  <a:schemeClr val="accent3">
                    <a:lumMod val="25000"/>
                  </a:schemeClr>
                </a:solidFill>
                <a:latin typeface="Abadi" panose="020B0604020104020204" pitchFamily="34" charset="0"/>
                <a:hlinkClick r:id="rId3"/>
              </a:rPr>
              <a:t>https://github.com/omedalus/SpaceX-Capstone/blob/master/Week%202-b:%20EDA%20with%20Visualization.ipynb</a:t>
            </a:r>
            <a:br>
              <a:rPr lang="en-US" sz="1400" dirty="0">
                <a:solidFill>
                  <a:schemeClr val="accent3">
                    <a:lumMod val="25000"/>
                  </a:schemeClr>
                </a:solidFill>
                <a:latin typeface="Abadi" panose="020B0604020104020204" pitchFamily="34" charset="0"/>
              </a:rPr>
            </a:br>
            <a:endParaRPr lang="en-US" sz="1400" dirty="0">
              <a:solidFill>
                <a:schemeClr val="accent3">
                  <a:lumMod val="25000"/>
                </a:schemeClr>
              </a:solidFill>
              <a:latin typeface="Abadi" panose="020B0604020104020204" pitchFamily="34" charset="0"/>
            </a:endParaRPr>
          </a:p>
          <a:p>
            <a:pPr>
              <a:spcBef>
                <a:spcPts val="0"/>
              </a:spcBef>
            </a:pP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600"/>
              </a:spcBef>
            </a:pPr>
            <a:r>
              <a:rPr lang="en-US" sz="1400" dirty="0">
                <a:solidFill>
                  <a:schemeClr val="accent3">
                    <a:lumMod val="25000"/>
                  </a:schemeClr>
                </a:solidFill>
                <a:latin typeface="Abadi"/>
              </a:rPr>
              <a:t>Using bullet point format, summarize the SQL queries you performed</a:t>
            </a:r>
          </a:p>
          <a:p>
            <a:pPr lvl="1">
              <a:lnSpc>
                <a:spcPct val="100000"/>
              </a:lnSpc>
              <a:spcBef>
                <a:spcPts val="600"/>
              </a:spcBef>
            </a:pPr>
            <a:r>
              <a:rPr lang="en-US" sz="1400" dirty="0">
                <a:solidFill>
                  <a:schemeClr val="accent3">
                    <a:lumMod val="25000"/>
                  </a:schemeClr>
                </a:solidFill>
                <a:latin typeface="Abadi"/>
              </a:rPr>
              <a:t>Distinct launch sites</a:t>
            </a:r>
          </a:p>
          <a:p>
            <a:pPr lvl="1">
              <a:lnSpc>
                <a:spcPct val="100000"/>
              </a:lnSpc>
              <a:spcBef>
                <a:spcPts val="600"/>
              </a:spcBef>
            </a:pPr>
            <a:r>
              <a:rPr lang="en-US" sz="1400" dirty="0">
                <a:solidFill>
                  <a:schemeClr val="accent3">
                    <a:lumMod val="25000"/>
                  </a:schemeClr>
                </a:solidFill>
                <a:latin typeface="Abadi"/>
              </a:rPr>
              <a:t>Top 5 records whose launch site started with “CCA”</a:t>
            </a:r>
          </a:p>
          <a:p>
            <a:pPr lvl="1">
              <a:lnSpc>
                <a:spcPct val="100000"/>
              </a:lnSpc>
              <a:spcBef>
                <a:spcPts val="600"/>
              </a:spcBef>
            </a:pPr>
            <a:r>
              <a:rPr lang="en-US" sz="1400" dirty="0">
                <a:solidFill>
                  <a:schemeClr val="accent3">
                    <a:lumMod val="25000"/>
                  </a:schemeClr>
                </a:solidFill>
                <a:latin typeface="Abadi"/>
              </a:rPr>
              <a:t>Total payload mass launched by “NASA (CRS)”</a:t>
            </a:r>
          </a:p>
          <a:p>
            <a:pPr lvl="1">
              <a:lnSpc>
                <a:spcPct val="100000"/>
              </a:lnSpc>
              <a:spcBef>
                <a:spcPts val="600"/>
              </a:spcBef>
            </a:pPr>
            <a:r>
              <a:rPr lang="en-US" sz="1400" dirty="0">
                <a:solidFill>
                  <a:schemeClr val="accent3">
                    <a:lumMod val="25000"/>
                  </a:schemeClr>
                </a:solidFill>
                <a:latin typeface="Abadi"/>
              </a:rPr>
              <a:t>Average payload by boosters version “F9 v1.1”</a:t>
            </a:r>
          </a:p>
          <a:p>
            <a:pPr lvl="1">
              <a:lnSpc>
                <a:spcPct val="100000"/>
              </a:lnSpc>
              <a:spcBef>
                <a:spcPts val="600"/>
              </a:spcBef>
            </a:pPr>
            <a:r>
              <a:rPr lang="en-US" sz="1400" dirty="0">
                <a:solidFill>
                  <a:schemeClr val="accent3">
                    <a:lumMod val="25000"/>
                  </a:schemeClr>
                </a:solidFill>
                <a:latin typeface="Abadi"/>
              </a:rPr>
              <a:t>Date of first successful landing</a:t>
            </a:r>
          </a:p>
          <a:p>
            <a:pPr lvl="1">
              <a:lnSpc>
                <a:spcPct val="100000"/>
              </a:lnSpc>
              <a:spcBef>
                <a:spcPts val="600"/>
              </a:spcBef>
            </a:pPr>
            <a:r>
              <a:rPr lang="en-US" sz="1400" dirty="0">
                <a:solidFill>
                  <a:schemeClr val="accent3">
                    <a:lumMod val="25000"/>
                  </a:schemeClr>
                </a:solidFill>
                <a:latin typeface="Abadi"/>
              </a:rPr>
              <a:t>Boosters which have succeeded in a drone landing with a payload between 4k and 6k</a:t>
            </a:r>
          </a:p>
          <a:p>
            <a:pPr lvl="1">
              <a:lnSpc>
                <a:spcPct val="100000"/>
              </a:lnSpc>
              <a:spcBef>
                <a:spcPts val="600"/>
              </a:spcBef>
            </a:pPr>
            <a:r>
              <a:rPr lang="en-US" sz="1400" dirty="0">
                <a:solidFill>
                  <a:schemeClr val="accent3">
                    <a:lumMod val="25000"/>
                  </a:schemeClr>
                </a:solidFill>
                <a:latin typeface="Abadi"/>
              </a:rPr>
              <a:t>Total number of successes and failures</a:t>
            </a:r>
          </a:p>
          <a:p>
            <a:pPr lvl="1">
              <a:lnSpc>
                <a:spcPct val="100000"/>
              </a:lnSpc>
              <a:spcBef>
                <a:spcPts val="600"/>
              </a:spcBef>
            </a:pPr>
            <a:r>
              <a:rPr lang="en-US" sz="1400" dirty="0">
                <a:solidFill>
                  <a:schemeClr val="accent3">
                    <a:lumMod val="25000"/>
                  </a:schemeClr>
                </a:solidFill>
                <a:latin typeface="Abadi"/>
              </a:rPr>
              <a:t>Booster versions which have carried the max payload</a:t>
            </a:r>
          </a:p>
          <a:p>
            <a:pPr lvl="1">
              <a:lnSpc>
                <a:spcPct val="100000"/>
              </a:lnSpc>
              <a:spcBef>
                <a:spcPts val="600"/>
              </a:spcBef>
            </a:pPr>
            <a:r>
              <a:rPr lang="en-US" sz="1400" dirty="0">
                <a:solidFill>
                  <a:schemeClr val="accent3">
                    <a:lumMod val="25000"/>
                  </a:schemeClr>
                </a:solidFill>
                <a:latin typeface="Abadi"/>
              </a:rPr>
              <a:t>Failed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in drone ship, their booster versions, and launch site names for in year 2015</a:t>
            </a:r>
          </a:p>
          <a:p>
            <a:pPr lvl="1">
              <a:lnSpc>
                <a:spcPct val="100000"/>
              </a:lnSpc>
              <a:spcBef>
                <a:spcPts val="600"/>
              </a:spcBef>
            </a:pPr>
            <a:r>
              <a:rPr lang="en-US" sz="1400" dirty="0">
                <a:solidFill>
                  <a:schemeClr val="accent3">
                    <a:lumMod val="25000"/>
                  </a:schemeClr>
                </a:solidFill>
                <a:latin typeface="Abadi"/>
              </a:rPr>
              <a:t>Count of landing outcomes (such as Failure (drone ship) or Success (ground pad)) between the date 2010-06-04 and 2017-03-20, in descending order¶</a:t>
            </a:r>
          </a:p>
          <a:p>
            <a:pPr lvl="1">
              <a:lnSpc>
                <a:spcPct val="100000"/>
              </a:lnSpc>
              <a:spcBef>
                <a:spcPts val="600"/>
              </a:spcBef>
            </a:pPr>
            <a:endParaRPr lang="en-US" sz="1400" dirty="0">
              <a:solidFill>
                <a:schemeClr val="accent3">
                  <a:lumMod val="25000"/>
                </a:schemeClr>
              </a:solidFill>
              <a:latin typeface="Abadi" panose="020B0604020104020204" pitchFamily="34" charset="0"/>
            </a:endParaRPr>
          </a:p>
          <a:p>
            <a:pPr>
              <a:lnSpc>
                <a:spcPct val="100000"/>
              </a:lnSpc>
              <a:spcBef>
                <a:spcPts val="600"/>
              </a:spcBef>
            </a:pPr>
            <a:r>
              <a:rPr lang="en-US" sz="1400" dirty="0">
                <a:solidFill>
                  <a:schemeClr val="accent3">
                    <a:lumMod val="25000"/>
                  </a:schemeClr>
                </a:solidFill>
                <a:latin typeface="Abadi" panose="020B0604020104020204" pitchFamily="34" charset="0"/>
              </a:rPr>
              <a:t>Add the GitHub URL of your completed EDA with SQL notebook, as an external reference and peer-review purpose</a:t>
            </a:r>
          </a:p>
          <a:p>
            <a:pPr lvl="1">
              <a:lnSpc>
                <a:spcPct val="100000"/>
              </a:lnSpc>
              <a:spcBef>
                <a:spcPts val="600"/>
              </a:spcBef>
            </a:pPr>
            <a:r>
              <a:rPr lang="en-US" sz="1400" dirty="0">
                <a:solidFill>
                  <a:schemeClr val="accent3">
                    <a:lumMod val="25000"/>
                  </a:schemeClr>
                </a:solidFill>
                <a:latin typeface="Abadi" panose="020B0604020104020204" pitchFamily="34" charset="0"/>
                <a:hlinkClick r:id="rId3"/>
              </a:rPr>
              <a:t>https://github.com/omedalus/SpaceX-Capstone/blob/master/Week%202-a:%20EDA%20with%20SQL.ipynb</a:t>
            </a:r>
            <a:br>
              <a:rPr lang="en-US" sz="1400" dirty="0">
                <a:solidFill>
                  <a:schemeClr val="accent3">
                    <a:lumMod val="25000"/>
                  </a:schemeClr>
                </a:solidFill>
                <a:latin typeface="Abadi" panose="020B0604020104020204" pitchFamily="34" charset="0"/>
              </a:rPr>
            </a:br>
            <a:endParaRPr lang="en-US" sz="1400" dirty="0">
              <a:solidFill>
                <a:schemeClr val="accent3">
                  <a:lumMod val="25000"/>
                </a:schemeClr>
              </a:solidFill>
              <a:latin typeface="Abadi" panose="020B0604020104020204" pitchFamily="34" charset="0"/>
            </a:endParaRPr>
          </a:p>
          <a:p>
            <a:pPr>
              <a:lnSpc>
                <a:spcPct val="100000"/>
              </a:lnSpc>
              <a:spcBef>
                <a:spcPts val="600"/>
              </a:spcBef>
            </a:pPr>
            <a:endParaRPr lang="en-US" sz="1400" dirty="0"/>
          </a:p>
          <a:p>
            <a:pPr>
              <a:lnSpc>
                <a:spcPct val="100000"/>
              </a:lnSpc>
              <a:spcBef>
                <a:spcPts val="600"/>
              </a:spcBef>
            </a:pPr>
            <a:endParaRPr lang="en-US" sz="1400" dirty="0"/>
          </a:p>
          <a:p>
            <a:pPr>
              <a:lnSpc>
                <a:spcPct val="100000"/>
              </a:lnSpc>
              <a:spcBef>
                <a:spcPts val="600"/>
              </a:spcBef>
            </a:pP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to mark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to provide labels for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Lines from launch site to nearby “feature”, e.g. railway or highway or coastline</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lvl="1">
              <a:lnSpc>
                <a:spcPct val="100000"/>
              </a:lnSpc>
              <a:spcBef>
                <a:spcPts val="1400"/>
              </a:spcBef>
            </a:pPr>
            <a:r>
              <a:rPr lang="en-US" sz="1800" dirty="0">
                <a:solidFill>
                  <a:schemeClr val="accent3">
                    <a:lumMod val="25000"/>
                  </a:schemeClr>
                </a:solidFill>
                <a:latin typeface="Abadi" panose="020B0604020104020204" pitchFamily="34" charset="0"/>
              </a:rPr>
              <a:t>I added them because the assignment told me to</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https://github.com/omedalus/SpaceX-Capstone/blob/master/Week%203:%20Interactive%20Visual%20Analytics%20with%20Folium.ipynb</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to select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Double-valued slider to select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to show the total successful launches count for all sites, or success vs. fail counts for one site if only one site is selected</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chart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lvl="1">
              <a:lnSpc>
                <a:spcPct val="100000"/>
              </a:lnSpc>
              <a:spcBef>
                <a:spcPts val="1400"/>
              </a:spcBef>
            </a:pPr>
            <a:r>
              <a:rPr lang="en-US" sz="1800" dirty="0">
                <a:solidFill>
                  <a:schemeClr val="accent3">
                    <a:lumMod val="25000"/>
                  </a:schemeClr>
                </a:solidFill>
                <a:latin typeface="Abadi" panose="020B0604020104020204" pitchFamily="34" charset="0"/>
              </a:rPr>
              <a:t>Because that’s the requirement for the assignment?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https://github.com/omedalus/SpaceX-Capstone/blob/main/spacex_dash_app.py</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83040" cy="4351338"/>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Ran a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on…</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 Classifier</a:t>
            </a:r>
          </a:p>
          <a:p>
            <a:pPr lvl="2">
              <a:lnSpc>
                <a:spcPct val="100000"/>
              </a:lnSpc>
              <a:spcBef>
                <a:spcPts val="1400"/>
              </a:spcBef>
            </a:pPr>
            <a:r>
              <a:rPr lang="en-US" sz="1400" dirty="0">
                <a:solidFill>
                  <a:schemeClr val="accent3">
                    <a:lumMod val="25000"/>
                  </a:schemeClr>
                </a:solidFill>
                <a:latin typeface="Abadi" panose="020B0604020104020204" pitchFamily="34" charset="0"/>
              </a:rPr>
              <a:t>Support Vector Classifier</a:t>
            </a:r>
          </a:p>
          <a:p>
            <a:pPr lvl="2">
              <a:lnSpc>
                <a:spcPct val="100000"/>
              </a:lnSpc>
              <a:spcBef>
                <a:spcPts val="1400"/>
              </a:spcBef>
            </a:pPr>
            <a:r>
              <a:rPr lang="en-US" sz="1400" dirty="0">
                <a:solidFill>
                  <a:schemeClr val="accent3">
                    <a:lumMod val="25000"/>
                  </a:schemeClr>
                </a:solidFill>
                <a:latin typeface="Abadi" panose="020B0604020104020204" pitchFamily="34" charset="0"/>
              </a:rPr>
              <a:t>Decision Tree Classifier</a:t>
            </a:r>
          </a:p>
          <a:p>
            <a:pPr lvl="2">
              <a:lnSpc>
                <a:spcPct val="100000"/>
              </a:lnSpc>
              <a:spcBef>
                <a:spcPts val="1400"/>
              </a:spcBef>
            </a:pPr>
            <a:r>
              <a:rPr lang="en-US" sz="1400" dirty="0">
                <a:solidFill>
                  <a:schemeClr val="accent3">
                    <a:lumMod val="25000"/>
                  </a:schemeClr>
                </a:solidFill>
                <a:latin typeface="Abadi" panose="020B0604020104020204" pitchFamily="34" charset="0"/>
              </a:rPr>
              <a:t>K Nearest Neighbors Classifier</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lvl="1">
              <a:lnSpc>
                <a:spcPct val="100000"/>
              </a:lnSpc>
              <a:spcBef>
                <a:spcPts val="1400"/>
              </a:spcBef>
            </a:pPr>
            <a:r>
              <a:rPr lang="en-US" sz="1800" dirty="0">
                <a:solidFill>
                  <a:schemeClr val="accent3">
                    <a:lumMod val="25000"/>
                  </a:schemeClr>
                </a:solidFill>
                <a:latin typeface="Abadi" panose="020B0604020104020204" pitchFamily="34" charset="0"/>
              </a:rPr>
              <a:t>Training Set</a:t>
            </a:r>
          </a:p>
          <a:p>
            <a:pPr lvl="1">
              <a:lnSpc>
                <a:spcPct val="100000"/>
              </a:lnSpc>
              <a:spcBef>
                <a:spcPts val="1400"/>
              </a:spcBef>
            </a:pPr>
            <a:r>
              <a:rPr lang="en-US" sz="1800" dirty="0">
                <a:solidFill>
                  <a:schemeClr val="accent3">
                    <a:lumMod val="25000"/>
                  </a:schemeClr>
                </a:solidFill>
                <a:latin typeface="Abadi" panose="020B0604020104020204" pitchFamily="34" charset="0"/>
              </a:rPr>
              <a:t>Testing Set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https://github.com/omedalus/SpaceX-Capstone/blob/master/Week%204:%20Machine%20Learning%20Prediction.ipynb</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Slide Number Placeholder 3">
            <a:extLst>
              <a:ext uri="{FF2B5EF4-FFF2-40B4-BE49-F238E27FC236}">
                <a16:creationId xmlns:a16="http://schemas.microsoft.com/office/drawing/2014/main" id="{CB4C9E2A-1BF2-44E0-8C58-1BD3534A1CF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16</a:t>
            </a:fld>
            <a:endParaRPr lang="en-US"/>
          </a:p>
        </p:txBody>
      </p:sp>
      <p:sp>
        <p:nvSpPr>
          <p:cNvPr id="8" name="Content Placeholder 4">
            <a:extLst>
              <a:ext uri="{FF2B5EF4-FFF2-40B4-BE49-F238E27FC236}">
                <a16:creationId xmlns:a16="http://schemas.microsoft.com/office/drawing/2014/main" id="{431C57D8-9FDE-4006-8F60-1446A5C06BAA}"/>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9" name="Rectangle 8">
            <a:extLst>
              <a:ext uri="{FF2B5EF4-FFF2-40B4-BE49-F238E27FC236}">
                <a16:creationId xmlns:a16="http://schemas.microsoft.com/office/drawing/2014/main" id="{73DD5BCF-B960-4F76-869C-D6A7F048BD1A}"/>
              </a:ext>
            </a:extLst>
          </p:cNvPr>
          <p:cNvSpPr/>
          <p:nvPr/>
        </p:nvSpPr>
        <p:spPr>
          <a:xfrm>
            <a:off x="8740172" y="2620514"/>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
        <p:nvSpPr>
          <p:cNvPr id="10" name="Rectangle 9">
            <a:extLst>
              <a:ext uri="{FF2B5EF4-FFF2-40B4-BE49-F238E27FC236}">
                <a16:creationId xmlns:a16="http://schemas.microsoft.com/office/drawing/2014/main" id="{0496EBA1-5953-4B3A-A24B-632CF10FA5C1}"/>
              </a:ext>
            </a:extLst>
          </p:cNvPr>
          <p:cNvSpPr/>
          <p:nvPr/>
        </p:nvSpPr>
        <p:spPr>
          <a:xfrm>
            <a:off x="6896100" y="1492250"/>
            <a:ext cx="3429000" cy="8575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Instantiate a model</a:t>
            </a:r>
          </a:p>
          <a:p>
            <a:pPr algn="ctr"/>
            <a:r>
              <a:rPr lang="en-US" dirty="0"/>
              <a:t>(Logistic, SVC, tree, KNN, </a:t>
            </a:r>
            <a:r>
              <a:rPr lang="en-US" dirty="0" err="1"/>
              <a:t>etc</a:t>
            </a:r>
            <a:r>
              <a:rPr lang="en-US" dirty="0"/>
              <a:t>) </a:t>
            </a:r>
          </a:p>
        </p:txBody>
      </p:sp>
      <p:sp>
        <p:nvSpPr>
          <p:cNvPr id="11" name="Arrow: Down 10">
            <a:extLst>
              <a:ext uri="{FF2B5EF4-FFF2-40B4-BE49-F238E27FC236}">
                <a16:creationId xmlns:a16="http://schemas.microsoft.com/office/drawing/2014/main" id="{38CB30AB-B6B4-47D6-A406-786C61724D20}"/>
              </a:ext>
            </a:extLst>
          </p:cNvPr>
          <p:cNvSpPr/>
          <p:nvPr/>
        </p:nvSpPr>
        <p:spPr>
          <a:xfrm>
            <a:off x="8212138" y="2349761"/>
            <a:ext cx="762000" cy="1320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B3AAF3-D70B-47D0-AD30-C5629F173106}"/>
              </a:ext>
            </a:extLst>
          </p:cNvPr>
          <p:cNvSpPr/>
          <p:nvPr/>
        </p:nvSpPr>
        <p:spPr>
          <a:xfrm>
            <a:off x="6896100" y="3659010"/>
            <a:ext cx="365125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Iterate over the hyperparameters of the model</a:t>
            </a:r>
          </a:p>
        </p:txBody>
      </p:sp>
      <p:sp>
        <p:nvSpPr>
          <p:cNvPr id="13" name="Arrow: Down 12">
            <a:extLst>
              <a:ext uri="{FF2B5EF4-FFF2-40B4-BE49-F238E27FC236}">
                <a16:creationId xmlns:a16="http://schemas.microsoft.com/office/drawing/2014/main" id="{42815383-69A4-4003-9A77-30533249C486}"/>
              </a:ext>
            </a:extLst>
          </p:cNvPr>
          <p:cNvSpPr/>
          <p:nvPr/>
        </p:nvSpPr>
        <p:spPr>
          <a:xfrm>
            <a:off x="8353425" y="4295904"/>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C50C8C-056D-4279-83B1-E123A360D387}"/>
              </a:ext>
            </a:extLst>
          </p:cNvPr>
          <p:cNvSpPr/>
          <p:nvPr/>
        </p:nvSpPr>
        <p:spPr>
          <a:xfrm>
            <a:off x="7143751" y="4979810"/>
            <a:ext cx="2959100" cy="725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the hyperparameters that have the best score</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15825" cy="39013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All models have a score of 0.83333333333…</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Would have been nice to have been told during the assignment instructions that we should take screenshots and save them for this final project</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Heavy rockets that travel farther have a lower chance of landing successfully. Duh.</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77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lvl="1">
              <a:lnSpc>
                <a:spcPct val="100000"/>
              </a:lnSpc>
              <a:spcBef>
                <a:spcPts val="1400"/>
              </a:spcBef>
            </a:pPr>
            <a:r>
              <a:rPr lang="en-CA" sz="1800" dirty="0">
                <a:solidFill>
                  <a:schemeClr val="accent3">
                    <a:lumMod val="25000"/>
                  </a:schemeClr>
                </a:solidFill>
                <a:latin typeface="Abadi" panose="020B0604020104020204" pitchFamily="34" charset="0"/>
              </a:rPr>
              <a:t>In standard scientific presentation, this means plotting Flight Number on the Y axis and Launch Site on the X axis, which is the </a:t>
            </a:r>
            <a:r>
              <a:rPr lang="en-CA" sz="1800" i="1" dirty="0">
                <a:solidFill>
                  <a:schemeClr val="accent3">
                    <a:lumMod val="25000"/>
                  </a:schemeClr>
                </a:solidFill>
                <a:latin typeface="Abadi" panose="020B0604020104020204" pitchFamily="34" charset="0"/>
              </a:rPr>
              <a:t>exact opposite </a:t>
            </a:r>
            <a:r>
              <a:rPr lang="en-CA" sz="1800" dirty="0">
                <a:solidFill>
                  <a:schemeClr val="accent3">
                    <a:lumMod val="25000"/>
                  </a:schemeClr>
                </a:solidFill>
                <a:latin typeface="Abadi" panose="020B0604020104020204" pitchFamily="34" charset="0"/>
              </a:rPr>
              <a:t>of how we were instructed to do it in the lab.</a:t>
            </a:r>
          </a:p>
          <a:p>
            <a:pPr lvl="1">
              <a:lnSpc>
                <a:spcPct val="100000"/>
              </a:lnSpc>
              <a:spcBef>
                <a:spcPts val="1400"/>
              </a:spcBef>
            </a:pPr>
            <a:r>
              <a:rPr lang="en-US" sz="1800" dirty="0">
                <a:solidFill>
                  <a:schemeClr val="accent3">
                    <a:lumMod val="25000"/>
                  </a:schemeClr>
                </a:solidFill>
                <a:latin typeface="Abadi" panose="020B0604020104020204" pitchFamily="34" charset="0"/>
              </a:rPr>
              <a:t>I’ll plot both “Flight Number vs Launch Site” and also “Launch Site vs Flight Number” because it’s pretty obvious that whoever wrote these questions is either unable or simply unwilling to clearly specify what the heck they want.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I think I’ve explained enough</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FB52DC4-7D33-4D2E-ACEE-5D34CBCFD8EC}"/>
              </a:ext>
            </a:extLst>
          </p:cNvPr>
          <p:cNvPicPr>
            <a:picLocks noChangeAspect="1"/>
          </p:cNvPicPr>
          <p:nvPr/>
        </p:nvPicPr>
        <p:blipFill>
          <a:blip r:embed="rId3"/>
          <a:stretch>
            <a:fillRect/>
          </a:stretch>
        </p:blipFill>
        <p:spPr>
          <a:xfrm>
            <a:off x="5058736" y="2057400"/>
            <a:ext cx="5651916" cy="1126787"/>
          </a:xfrm>
          <a:prstGeom prst="rect">
            <a:avLst/>
          </a:prstGeom>
        </p:spPr>
      </p:pic>
      <p:pic>
        <p:nvPicPr>
          <p:cNvPr id="7" name="Picture 6">
            <a:extLst>
              <a:ext uri="{FF2B5EF4-FFF2-40B4-BE49-F238E27FC236}">
                <a16:creationId xmlns:a16="http://schemas.microsoft.com/office/drawing/2014/main" id="{2674943E-ED4A-4C65-BDAF-E0AA76F0A4E8}"/>
              </a:ext>
            </a:extLst>
          </p:cNvPr>
          <p:cNvPicPr>
            <a:picLocks noChangeAspect="1"/>
          </p:cNvPicPr>
          <p:nvPr/>
        </p:nvPicPr>
        <p:blipFill>
          <a:blip r:embed="rId3"/>
          <a:stretch>
            <a:fillRect/>
          </a:stretch>
        </p:blipFill>
        <p:spPr>
          <a:xfrm rot="16200000" flipV="1">
            <a:off x="7223903" y="3726639"/>
            <a:ext cx="2100299" cy="21844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3" name="Picture 2" descr="A picture containing text&#10;&#10;Description automatically generated">
            <a:extLst>
              <a:ext uri="{FF2B5EF4-FFF2-40B4-BE49-F238E27FC236}">
                <a16:creationId xmlns:a16="http://schemas.microsoft.com/office/drawing/2014/main" id="{ABED7974-CF0B-4DFD-A2ED-160E70650256}"/>
              </a:ext>
            </a:extLst>
          </p:cNvPr>
          <p:cNvPicPr>
            <a:picLocks noChangeAspect="1"/>
          </p:cNvPicPr>
          <p:nvPr/>
        </p:nvPicPr>
        <p:blipFill>
          <a:blip r:embed="rId4"/>
          <a:stretch>
            <a:fillRect/>
          </a:stretch>
        </p:blipFill>
        <p:spPr>
          <a:xfrm>
            <a:off x="4718051" y="1416049"/>
            <a:ext cx="6739922" cy="5054941"/>
          </a:xfrm>
          <a:prstGeom prst="rect">
            <a:avLst/>
          </a:prstGeom>
        </p:spPr>
      </p:pic>
      <p:sp>
        <p:nvSpPr>
          <p:cNvPr id="2" name="TextBox 1">
            <a:extLst>
              <a:ext uri="{FF2B5EF4-FFF2-40B4-BE49-F238E27FC236}">
                <a16:creationId xmlns:a16="http://schemas.microsoft.com/office/drawing/2014/main" id="{E42743CB-3028-4106-8A63-B5BD90DF61E6}"/>
              </a:ext>
            </a:extLst>
          </p:cNvPr>
          <p:cNvSpPr txBox="1"/>
          <p:nvPr/>
        </p:nvSpPr>
        <p:spPr>
          <a:xfrm>
            <a:off x="8572500" y="5780880"/>
            <a:ext cx="2825750" cy="646331"/>
          </a:xfrm>
          <a:prstGeom prst="rect">
            <a:avLst/>
          </a:prstGeom>
          <a:noFill/>
        </p:spPr>
        <p:txBody>
          <a:bodyPr wrap="square" rtlCol="0">
            <a:spAutoFit/>
          </a:bodyPr>
          <a:lstStyle/>
          <a:p>
            <a:r>
              <a:rPr lang="en-US" sz="1200" dirty="0"/>
              <a:t>Just adding a cute little picture to apply my creativity to improve the presentation beyond the template.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85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p>
          <a:p>
            <a:pPr lvl="1">
              <a:lnSpc>
                <a:spcPct val="100000"/>
              </a:lnSpc>
              <a:spcBef>
                <a:spcPts val="1400"/>
              </a:spcBef>
            </a:pPr>
            <a:r>
              <a:rPr lang="en-CA" sz="1800" dirty="0">
                <a:solidFill>
                  <a:schemeClr val="accent3">
                    <a:lumMod val="25000"/>
                  </a:schemeClr>
                </a:solidFill>
                <a:latin typeface="Abadi" panose="020B0604020104020204" pitchFamily="34" charset="0"/>
              </a:rPr>
              <a:t>Again, “Payload vs. Launch Site” means that Payload is on the Y axis and Launch Site is on the X axis, the exact opposite of what was asked for</a:t>
            </a:r>
          </a:p>
          <a:p>
            <a:pPr lvl="1">
              <a:lnSpc>
                <a:spcPct val="100000"/>
              </a:lnSpc>
              <a:spcBef>
                <a:spcPts val="1400"/>
              </a:spcBef>
            </a:pPr>
            <a:r>
              <a:rPr lang="en-US" sz="1800" dirty="0">
                <a:solidFill>
                  <a:schemeClr val="accent3">
                    <a:lumMod val="25000"/>
                  </a:schemeClr>
                </a:solidFill>
                <a:latin typeface="Abadi" panose="020B0604020104020204" pitchFamily="34" charset="0"/>
              </a:rPr>
              <a:t>I don’t know if the instructor wants us to re-plot the graph or if they simply mis-stated this request due to a poor grasp of how to communicate with scientific rigor.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Done.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4D87C0F-1BF0-4662-B44E-8C59483A0924}"/>
              </a:ext>
            </a:extLst>
          </p:cNvPr>
          <p:cNvPicPr>
            <a:picLocks noChangeAspect="1"/>
          </p:cNvPicPr>
          <p:nvPr/>
        </p:nvPicPr>
        <p:blipFill>
          <a:blip r:embed="rId3"/>
          <a:stretch>
            <a:fillRect/>
          </a:stretch>
        </p:blipFill>
        <p:spPr>
          <a:xfrm>
            <a:off x="4953000" y="2069757"/>
            <a:ext cx="5566414" cy="1110968"/>
          </a:xfrm>
          <a:prstGeom prst="rect">
            <a:avLst/>
          </a:prstGeom>
        </p:spPr>
      </p:pic>
      <p:pic>
        <p:nvPicPr>
          <p:cNvPr id="8" name="Picture 7">
            <a:extLst>
              <a:ext uri="{FF2B5EF4-FFF2-40B4-BE49-F238E27FC236}">
                <a16:creationId xmlns:a16="http://schemas.microsoft.com/office/drawing/2014/main" id="{E9D4B152-76EB-4137-8A7A-742622905166}"/>
              </a:ext>
            </a:extLst>
          </p:cNvPr>
          <p:cNvPicPr>
            <a:picLocks noChangeAspect="1"/>
          </p:cNvPicPr>
          <p:nvPr/>
        </p:nvPicPr>
        <p:blipFill>
          <a:blip r:embed="rId3"/>
          <a:stretch>
            <a:fillRect/>
          </a:stretch>
        </p:blipFill>
        <p:spPr>
          <a:xfrm rot="16200000" flipV="1">
            <a:off x="6749856" y="3386642"/>
            <a:ext cx="1806900" cy="28987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Okay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bar chart shows the success rate for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FBB2D02-6B21-4C5E-BFCF-B7F4A629B538}"/>
              </a:ext>
            </a:extLst>
          </p:cNvPr>
          <p:cNvPicPr>
            <a:picLocks noChangeAspect="1"/>
          </p:cNvPicPr>
          <p:nvPr/>
        </p:nvPicPr>
        <p:blipFill>
          <a:blip r:embed="rId3"/>
          <a:stretch>
            <a:fillRect/>
          </a:stretch>
        </p:blipFill>
        <p:spPr>
          <a:xfrm>
            <a:off x="6591042" y="2442985"/>
            <a:ext cx="3696216" cy="254353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I’ve showed a scatter plot for both Orbit vs. Flight Number and also Flight Number vs. Orbit, because I don’t think the instructor knows what he’s asking for.</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Yeah, I did that.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3640E10-ACC8-429B-AEFB-FE228FC37F4C}"/>
              </a:ext>
            </a:extLst>
          </p:cNvPr>
          <p:cNvPicPr>
            <a:picLocks noChangeAspect="1"/>
          </p:cNvPicPr>
          <p:nvPr/>
        </p:nvPicPr>
        <p:blipFill>
          <a:blip r:embed="rId3"/>
          <a:stretch>
            <a:fillRect/>
          </a:stretch>
        </p:blipFill>
        <p:spPr>
          <a:xfrm>
            <a:off x="5229811" y="2178050"/>
            <a:ext cx="5524540" cy="1149480"/>
          </a:xfrm>
          <a:prstGeom prst="rect">
            <a:avLst/>
          </a:prstGeom>
        </p:spPr>
      </p:pic>
      <p:pic>
        <p:nvPicPr>
          <p:cNvPr id="8" name="Picture 7">
            <a:extLst>
              <a:ext uri="{FF2B5EF4-FFF2-40B4-BE49-F238E27FC236}">
                <a16:creationId xmlns:a16="http://schemas.microsoft.com/office/drawing/2014/main" id="{F297EAE8-5590-433F-8883-7C559E83254F}"/>
              </a:ext>
            </a:extLst>
          </p:cNvPr>
          <p:cNvPicPr>
            <a:picLocks noChangeAspect="1"/>
          </p:cNvPicPr>
          <p:nvPr/>
        </p:nvPicPr>
        <p:blipFill>
          <a:blip r:embed="rId3"/>
          <a:stretch>
            <a:fillRect/>
          </a:stretch>
        </p:blipFill>
        <p:spPr>
          <a:xfrm rot="16200000" flipV="1">
            <a:off x="6782087" y="3596488"/>
            <a:ext cx="2247900" cy="261027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lvl="1">
              <a:lnSpc>
                <a:spcPct val="100000"/>
              </a:lnSpc>
              <a:spcBef>
                <a:spcPts val="1400"/>
              </a:spcBef>
            </a:pPr>
            <a:r>
              <a:rPr lang="en-US" sz="1800" dirty="0">
                <a:solidFill>
                  <a:schemeClr val="accent3">
                    <a:lumMod val="25000"/>
                  </a:schemeClr>
                </a:solidFill>
                <a:latin typeface="Abadi" panose="020B0604020104020204" pitchFamily="34" charset="0"/>
              </a:rPr>
              <a:t>Here’s a plot of orbit vs. </a:t>
            </a:r>
            <a:r>
              <a:rPr lang="en-US" sz="1800" dirty="0" err="1">
                <a:solidFill>
                  <a:schemeClr val="accent3">
                    <a:lumMod val="25000"/>
                  </a:schemeClr>
                </a:solidFill>
                <a:latin typeface="Abadi" panose="020B0604020104020204" pitchFamily="34" charset="0"/>
              </a:rPr>
              <a:t>playload</a:t>
            </a:r>
            <a:r>
              <a:rPr lang="en-US" sz="1800" dirty="0">
                <a:solidFill>
                  <a:schemeClr val="accent3">
                    <a:lumMod val="25000"/>
                  </a:schemeClr>
                </a:solidFill>
                <a:latin typeface="Abadi" panose="020B0604020104020204" pitchFamily="34" charset="0"/>
              </a:rPr>
              <a:t>, and also a plot of payload vs. orbit. This game is getting really tiresome.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Done.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3E1D88-8CC4-484E-BD7A-B48CD8DA507B}"/>
              </a:ext>
            </a:extLst>
          </p:cNvPr>
          <p:cNvPicPr>
            <a:picLocks noChangeAspect="1"/>
          </p:cNvPicPr>
          <p:nvPr/>
        </p:nvPicPr>
        <p:blipFill>
          <a:blip r:embed="rId3"/>
          <a:stretch>
            <a:fillRect/>
          </a:stretch>
        </p:blipFill>
        <p:spPr>
          <a:xfrm>
            <a:off x="5392745" y="1968499"/>
            <a:ext cx="5474319" cy="1132017"/>
          </a:xfrm>
          <a:prstGeom prst="rect">
            <a:avLst/>
          </a:prstGeom>
        </p:spPr>
      </p:pic>
      <p:pic>
        <p:nvPicPr>
          <p:cNvPr id="8" name="Picture 7">
            <a:extLst>
              <a:ext uri="{FF2B5EF4-FFF2-40B4-BE49-F238E27FC236}">
                <a16:creationId xmlns:a16="http://schemas.microsoft.com/office/drawing/2014/main" id="{D20A4D1F-2F38-486F-86CE-F9C36E77582D}"/>
              </a:ext>
            </a:extLst>
          </p:cNvPr>
          <p:cNvPicPr>
            <a:picLocks noChangeAspect="1"/>
          </p:cNvPicPr>
          <p:nvPr/>
        </p:nvPicPr>
        <p:blipFill>
          <a:blip r:embed="rId3"/>
          <a:stretch>
            <a:fillRect/>
          </a:stretch>
        </p:blipFill>
        <p:spPr>
          <a:xfrm rot="16200000" flipV="1">
            <a:off x="6974027" y="2785920"/>
            <a:ext cx="2150584" cy="375423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44623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At least he didn’t ask for “Year vs. Class”, which would have been the sideways version of this.</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lvl="1">
              <a:lnSpc>
                <a:spcPct val="100000"/>
              </a:lnSpc>
              <a:spcBef>
                <a:spcPts val="1400"/>
              </a:spcBef>
            </a:pPr>
            <a:r>
              <a:rPr lang="en-US" sz="1800" dirty="0">
                <a:solidFill>
                  <a:schemeClr val="accent3">
                    <a:lumMod val="25000"/>
                  </a:schemeClr>
                </a:solidFill>
                <a:latin typeface="Abadi" panose="020B0604020104020204" pitchFamily="34" charset="0"/>
              </a:rPr>
              <a:t>What does this look like?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C576E7C-DCD7-469C-BEA6-19A4F7A4D510}"/>
              </a:ext>
            </a:extLst>
          </p:cNvPr>
          <p:cNvPicPr>
            <a:picLocks noChangeAspect="1"/>
          </p:cNvPicPr>
          <p:nvPr/>
        </p:nvPicPr>
        <p:blipFill>
          <a:blip r:embed="rId3"/>
          <a:stretch>
            <a:fillRect/>
          </a:stretch>
        </p:blipFill>
        <p:spPr>
          <a:xfrm>
            <a:off x="6428261" y="2069757"/>
            <a:ext cx="3658111" cy="2476846"/>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5284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SLC-40</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 select distinct values of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table “SPACEXTBL”</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DE3CD9E-019F-46EE-BC7A-7D21F6207CB7}"/>
              </a:ext>
            </a:extLst>
          </p:cNvPr>
          <p:cNvPicPr>
            <a:picLocks noChangeAspect="1"/>
          </p:cNvPicPr>
          <p:nvPr/>
        </p:nvPicPr>
        <p:blipFill>
          <a:blip r:embed="rId3"/>
          <a:stretch>
            <a:fillRect/>
          </a:stretch>
        </p:blipFill>
        <p:spPr>
          <a:xfrm>
            <a:off x="5093896" y="1963545"/>
            <a:ext cx="5611008" cy="275310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7669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Records shown in screenshot</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 select the first 5 records where the value of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starts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I’m deeply impressed that, for once, the question requested in this final assignment actually corresponds to the task performed in the lab</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CCA4905-3D44-4E57-910A-35BAEE86D6DB}"/>
              </a:ext>
            </a:extLst>
          </p:cNvPr>
          <p:cNvPicPr>
            <a:picLocks noChangeAspect="1"/>
          </p:cNvPicPr>
          <p:nvPr/>
        </p:nvPicPr>
        <p:blipFill>
          <a:blip r:embed="rId3"/>
          <a:stretch>
            <a:fillRect/>
          </a:stretch>
        </p:blipFill>
        <p:spPr>
          <a:xfrm>
            <a:off x="6014079" y="2768275"/>
            <a:ext cx="5401386" cy="248817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67140" cy="4351338"/>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Carried by “NASA (CRS)”, as per the assignment instructions: 22,007</a:t>
            </a:r>
          </a:p>
          <a:p>
            <a:pPr lvl="1">
              <a:lnSpc>
                <a:spcPct val="100000"/>
              </a:lnSpc>
              <a:spcBef>
                <a:spcPts val="1400"/>
              </a:spcBef>
            </a:pPr>
            <a:r>
              <a:rPr lang="en-US" sz="1800" dirty="0">
                <a:solidFill>
                  <a:schemeClr val="accent3">
                    <a:lumMod val="25000"/>
                  </a:schemeClr>
                </a:solidFill>
                <a:latin typeface="Abadi" panose="020B0604020104020204" pitchFamily="34" charset="0"/>
              </a:rPr>
              <a:t>Carried by NASA in general, as per this question (which is different from what was asked for in the assignment): 36,679</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(1): 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__) FROM SPACEXTBL WHERE CUSTOMER=‘NASA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QUERY (2): 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__) FROM SPACEXTBL WHERE CUSTOMER LIKE ‘NASA%’</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a:t>
            </a:r>
          </a:p>
          <a:p>
            <a:pPr lvl="2">
              <a:lnSpc>
                <a:spcPct val="100000"/>
              </a:lnSpc>
              <a:spcBef>
                <a:spcPts val="1400"/>
              </a:spcBef>
            </a:pPr>
            <a:r>
              <a:rPr lang="en-US" sz="1400" dirty="0">
                <a:solidFill>
                  <a:schemeClr val="accent3">
                    <a:lumMod val="25000"/>
                  </a:schemeClr>
                </a:solidFill>
                <a:latin typeface="Abadi" panose="020B0604020104020204" pitchFamily="34" charset="0"/>
              </a:rPr>
              <a:t>The lab assignment asked us to calculate the total payload carried by boosters specifically from NASA (CRS).</a:t>
            </a:r>
          </a:p>
          <a:p>
            <a:pPr lvl="2">
              <a:lnSpc>
                <a:spcPct val="100000"/>
              </a:lnSpc>
              <a:spcBef>
                <a:spcPts val="1400"/>
              </a:spcBef>
            </a:pPr>
            <a:r>
              <a:rPr lang="en-US" sz="1400" dirty="0">
                <a:solidFill>
                  <a:schemeClr val="accent3">
                    <a:lumMod val="25000"/>
                  </a:schemeClr>
                </a:solidFill>
                <a:latin typeface="Abadi" panose="020B0604020104020204" pitchFamily="34" charset="0"/>
              </a:rPr>
              <a:t>This questions asks us to calculate the total payload carried by boosters from NASA in general, which is a superset of boosters from NASA (CRS).</a:t>
            </a:r>
          </a:p>
          <a:p>
            <a:pPr lvl="2">
              <a:lnSpc>
                <a:spcPct val="100000"/>
              </a:lnSpc>
              <a:spcBef>
                <a:spcPts val="1400"/>
              </a:spcBef>
            </a:pPr>
            <a:r>
              <a:rPr lang="en-US" sz="1400" dirty="0">
                <a:solidFill>
                  <a:schemeClr val="accent3">
                    <a:lumMod val="25000"/>
                  </a:schemeClr>
                </a:solidFill>
                <a:latin typeface="Abadi" panose="020B0604020104020204" pitchFamily="34" charset="0"/>
              </a:rPr>
              <a:t>I’ve presented both results here because the instructors seem incapable of asking for whatever it is that they actually want, and I’ll be damned if I’m docked points due to their inability to communicate.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77C606F-E5A8-4A4E-B5DF-CBACD2BE5531}"/>
              </a:ext>
            </a:extLst>
          </p:cNvPr>
          <p:cNvPicPr>
            <a:picLocks noChangeAspect="1"/>
          </p:cNvPicPr>
          <p:nvPr/>
        </p:nvPicPr>
        <p:blipFill>
          <a:blip r:embed="rId3"/>
          <a:stretch>
            <a:fillRect/>
          </a:stretch>
        </p:blipFill>
        <p:spPr>
          <a:xfrm>
            <a:off x="5467377" y="2205257"/>
            <a:ext cx="5328225" cy="1216160"/>
          </a:xfrm>
          <a:prstGeom prst="rect">
            <a:avLst/>
          </a:prstGeom>
        </p:spPr>
      </p:pic>
      <p:pic>
        <p:nvPicPr>
          <p:cNvPr id="8" name="Picture 7">
            <a:extLst>
              <a:ext uri="{FF2B5EF4-FFF2-40B4-BE49-F238E27FC236}">
                <a16:creationId xmlns:a16="http://schemas.microsoft.com/office/drawing/2014/main" id="{37727476-AB6E-478B-B423-FB20AE05442E}"/>
              </a:ext>
            </a:extLst>
          </p:cNvPr>
          <p:cNvPicPr>
            <a:picLocks noChangeAspect="1"/>
          </p:cNvPicPr>
          <p:nvPr/>
        </p:nvPicPr>
        <p:blipFill>
          <a:blip r:embed="rId4"/>
          <a:stretch>
            <a:fillRect/>
          </a:stretch>
        </p:blipFill>
        <p:spPr>
          <a:xfrm>
            <a:off x="5504675" y="3943722"/>
            <a:ext cx="5253627" cy="119050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0219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3,676</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AVG(</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__) FROM SPACEXTBL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=‘F9 v1.1’</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I’m extremely confused as to what’s happening here. In this particular case, for once, the question presented here in the final assignment seems to be exactly what was requested in the original lab. This is highly abnormal and makes me suspect that some sort of trick is occurring.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D6E0B12-E768-4D30-AEED-1E93398B2FF1}"/>
              </a:ext>
            </a:extLst>
          </p:cNvPr>
          <p:cNvPicPr>
            <a:picLocks noChangeAspect="1"/>
          </p:cNvPicPr>
          <p:nvPr/>
        </p:nvPicPr>
        <p:blipFill>
          <a:blip r:embed="rId3"/>
          <a:stretch>
            <a:fillRect/>
          </a:stretch>
        </p:blipFill>
        <p:spPr>
          <a:xfrm>
            <a:off x="6096000" y="2874892"/>
            <a:ext cx="4675612" cy="110821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44890" cy="4351338"/>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lvl="1">
              <a:lnSpc>
                <a:spcPct val="100000"/>
              </a:lnSpc>
              <a:spcBef>
                <a:spcPts val="1400"/>
              </a:spcBef>
            </a:pPr>
            <a:r>
              <a:rPr lang="en-US" dirty="0">
                <a:solidFill>
                  <a:schemeClr val="accent3">
                    <a:lumMod val="25000"/>
                  </a:schemeClr>
                </a:solidFill>
                <a:latin typeface="Abadi"/>
              </a:rPr>
              <a:t>2017-01-05</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MIN(DATE) FROM SPACEXTBL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='Success (ground pad)’</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 select the minimum date from the table SPACEXTBL where the value of the field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is equal to the string “Success (ground pad)”. </a:t>
            </a:r>
            <a:r>
              <a:rPr lang="en-US" sz="1800" i="1" dirty="0">
                <a:solidFill>
                  <a:schemeClr val="accent3">
                    <a:lumMod val="25000"/>
                  </a:schemeClr>
                </a:solidFill>
                <a:latin typeface="Abadi" panose="020B0604020104020204" pitchFamily="34" charset="0"/>
              </a:rPr>
              <a:t>Come on</a:t>
            </a:r>
            <a:r>
              <a:rPr lang="en-US" sz="1800" dirty="0">
                <a:solidFill>
                  <a:schemeClr val="accent3">
                    <a:lumMod val="25000"/>
                  </a:schemeClr>
                </a:solidFill>
                <a:latin typeface="Abadi" panose="020B0604020104020204" pitchFamily="34" charset="0"/>
              </a:rPr>
              <a:t>, why are we doing this?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F459E6A-CCEA-46F6-9B96-C816734771D2}"/>
              </a:ext>
            </a:extLst>
          </p:cNvPr>
          <p:cNvPicPr>
            <a:picLocks noChangeAspect="1"/>
          </p:cNvPicPr>
          <p:nvPr/>
        </p:nvPicPr>
        <p:blipFill>
          <a:blip r:embed="rId3"/>
          <a:stretch>
            <a:fillRect/>
          </a:stretch>
        </p:blipFill>
        <p:spPr>
          <a:xfrm>
            <a:off x="5381366" y="2691320"/>
            <a:ext cx="5527458" cy="153048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7500"/>
            <a:ext cx="4984697" cy="5086350"/>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Obtain data using</a:t>
            </a:r>
          </a:p>
          <a:p>
            <a:pPr lvl="2">
              <a:lnSpc>
                <a:spcPct val="100000"/>
              </a:lnSpc>
              <a:spcBef>
                <a:spcPts val="1400"/>
              </a:spcBef>
            </a:pPr>
            <a:r>
              <a:rPr lang="en-US" sz="1400" dirty="0">
                <a:solidFill>
                  <a:schemeClr val="accent3">
                    <a:lumMod val="25000"/>
                  </a:schemeClr>
                </a:solidFill>
                <a:latin typeface="Abadi" panose="020B0604020104020204" pitchFamily="34" charset="0"/>
              </a:rPr>
              <a:t>Web scraping via </a:t>
            </a:r>
            <a:r>
              <a:rPr lang="en-US" sz="1400" dirty="0" err="1">
                <a:solidFill>
                  <a:schemeClr val="accent3">
                    <a:lumMod val="25000"/>
                  </a:schemeClr>
                </a:solidFill>
                <a:latin typeface="Abadi" panose="020B0604020104020204" pitchFamily="34" charset="0"/>
              </a:rPr>
              <a:t>BeautifulSoup</a:t>
            </a:r>
            <a:endParaRPr lang="en-US" sz="1400" dirty="0">
              <a:solidFill>
                <a:schemeClr val="accent3">
                  <a:lumMod val="25000"/>
                </a:schemeClr>
              </a:solidFill>
              <a:latin typeface="Abadi" panose="020B0604020104020204" pitchFamily="34" charset="0"/>
            </a:endParaRPr>
          </a:p>
          <a:p>
            <a:pPr lvl="2">
              <a:lnSpc>
                <a:spcPct val="100000"/>
              </a:lnSpc>
              <a:spcBef>
                <a:spcPts val="1400"/>
              </a:spcBef>
            </a:pPr>
            <a:r>
              <a:rPr lang="en-US" sz="1400" dirty="0">
                <a:solidFill>
                  <a:schemeClr val="accent3">
                    <a:lumMod val="25000"/>
                  </a:schemeClr>
                </a:solidFill>
                <a:latin typeface="Abadi" panose="020B0604020104020204" pitchFamily="34" charset="0"/>
              </a:rPr>
              <a:t>REST API</a:t>
            </a:r>
          </a:p>
          <a:p>
            <a:pPr lvl="2">
              <a:lnSpc>
                <a:spcPct val="100000"/>
              </a:lnSpc>
              <a:spcBef>
                <a:spcPts val="1400"/>
              </a:spcBef>
            </a:pPr>
            <a:r>
              <a:rPr lang="en-US" sz="1400" dirty="0">
                <a:solidFill>
                  <a:schemeClr val="accent3">
                    <a:lumMod val="25000"/>
                  </a:schemeClr>
                </a:solidFill>
                <a:latin typeface="Abadi" panose="020B0604020104020204" pitchFamily="34" charset="0"/>
              </a:rPr>
              <a:t>Loading tables into DB2</a:t>
            </a:r>
          </a:p>
          <a:p>
            <a:pPr lvl="1">
              <a:lnSpc>
                <a:spcPct val="100000"/>
              </a:lnSpc>
              <a:spcBef>
                <a:spcPts val="1400"/>
              </a:spcBef>
            </a:pPr>
            <a:r>
              <a:rPr lang="en-US" sz="1800" dirty="0">
                <a:solidFill>
                  <a:schemeClr val="accent3">
                    <a:lumMod val="25000"/>
                  </a:schemeClr>
                </a:solidFill>
                <a:latin typeface="Abadi" panose="020B0604020104020204" pitchFamily="34" charset="0"/>
              </a:rPr>
              <a:t>Use exploratory analysis to get a “feel” for the data</a:t>
            </a:r>
          </a:p>
          <a:p>
            <a:pPr lvl="2">
              <a:lnSpc>
                <a:spcPct val="100000"/>
              </a:lnSpc>
              <a:spcBef>
                <a:spcPts val="1400"/>
              </a:spcBef>
            </a:pPr>
            <a:r>
              <a:rPr lang="en-US" sz="1400" dirty="0">
                <a:solidFill>
                  <a:schemeClr val="accent3">
                    <a:lumMod val="25000"/>
                  </a:schemeClr>
                </a:solidFill>
                <a:latin typeface="Abadi" panose="020B0604020104020204" pitchFamily="34" charset="0"/>
              </a:rPr>
              <a:t>SQL</a:t>
            </a:r>
          </a:p>
          <a:p>
            <a:pPr lvl="2">
              <a:lnSpc>
                <a:spcPct val="100000"/>
              </a:lnSpc>
              <a:spcBef>
                <a:spcPts val="1400"/>
              </a:spcBef>
            </a:pPr>
            <a:r>
              <a:rPr lang="en-US" sz="1400" dirty="0">
                <a:solidFill>
                  <a:schemeClr val="accent3">
                    <a:lumMod val="25000"/>
                  </a:schemeClr>
                </a:solidFill>
                <a:latin typeface="Abadi" panose="020B0604020104020204" pitchFamily="34" charset="0"/>
              </a:rPr>
              <a:t>Pandas with 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Use visual tools to perform analytics</a:t>
            </a:r>
          </a:p>
          <a:p>
            <a:pPr lvl="2">
              <a:lnSpc>
                <a:spcPct val="100000"/>
              </a:lnSpc>
              <a:spcBef>
                <a:spcPts val="1400"/>
              </a:spcBef>
            </a:pPr>
            <a:r>
              <a:rPr lang="en-US" sz="1400" dirty="0">
                <a:solidFill>
                  <a:schemeClr val="accent3">
                    <a:lumMod val="25000"/>
                  </a:schemeClr>
                </a:solidFill>
                <a:latin typeface="Abadi" panose="020B0604020104020204" pitchFamily="34" charset="0"/>
              </a:rPr>
              <a:t>Visualize launch site locations with Folium</a:t>
            </a:r>
          </a:p>
          <a:p>
            <a:pPr lvl="2">
              <a:lnSpc>
                <a:spcPct val="100000"/>
              </a:lnSpc>
              <a:spcBef>
                <a:spcPts val="1400"/>
              </a:spcBef>
            </a:pPr>
            <a:r>
              <a:rPr lang="en-US" sz="1400" dirty="0">
                <a:solidFill>
                  <a:schemeClr val="accent3">
                    <a:lumMod val="25000"/>
                  </a:schemeClr>
                </a:solidFill>
                <a:latin typeface="Abadi" panose="020B0604020104020204" pitchFamily="34" charset="0"/>
              </a:rPr>
              <a:t>Build Interactive Visual Analytics Dashboard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Find patterns using Machine Learning algorithms with scikit-learn</a:t>
            </a:r>
          </a:p>
          <a:p>
            <a:pPr lvl="2">
              <a:lnSpc>
                <a:spcPct val="100000"/>
              </a:lnSpc>
              <a:spcBef>
                <a:spcPts val="1400"/>
              </a:spcBef>
            </a:pPr>
            <a:r>
              <a:rPr lang="en-US" sz="1400" dirty="0">
                <a:solidFill>
                  <a:schemeClr val="accent3">
                    <a:lumMod val="25000"/>
                  </a:schemeClr>
                </a:solidFill>
                <a:latin typeface="Abadi" panose="020B0604020104020204" pitchFamily="34" charset="0"/>
              </a:rPr>
              <a:t>Logistic regression</a:t>
            </a:r>
          </a:p>
          <a:p>
            <a:pPr lvl="2">
              <a:lnSpc>
                <a:spcPct val="100000"/>
              </a:lnSpc>
              <a:spcBef>
                <a:spcPts val="1400"/>
              </a:spcBef>
            </a:pPr>
            <a:r>
              <a:rPr lang="en-US" sz="1400" dirty="0">
                <a:solidFill>
                  <a:schemeClr val="accent3">
                    <a:lumMod val="25000"/>
                  </a:schemeClr>
                </a:solidFill>
                <a:latin typeface="Abadi" panose="020B0604020104020204" pitchFamily="34" charset="0"/>
              </a:rPr>
              <a:t>Support vector machine</a:t>
            </a:r>
          </a:p>
          <a:p>
            <a:pPr lvl="2">
              <a:lnSpc>
                <a:spcPct val="100000"/>
              </a:lnSpc>
              <a:spcBef>
                <a:spcPts val="1400"/>
              </a:spcBef>
            </a:pPr>
            <a:r>
              <a:rPr lang="en-US" sz="1400" dirty="0">
                <a:solidFill>
                  <a:schemeClr val="accent3">
                    <a:lumMod val="25000"/>
                  </a:schemeClr>
                </a:solidFill>
                <a:latin typeface="Abadi" panose="020B0604020104020204" pitchFamily="34" charset="0"/>
              </a:rPr>
              <a:t>Decision tree</a:t>
            </a:r>
          </a:p>
          <a:p>
            <a:pPr lvl="2">
              <a:lnSpc>
                <a:spcPct val="100000"/>
              </a:lnSpc>
              <a:spcBef>
                <a:spcPts val="1400"/>
              </a:spcBef>
            </a:pPr>
            <a:r>
              <a:rPr lang="en-US" sz="1400" dirty="0">
                <a:solidFill>
                  <a:schemeClr val="accent3">
                    <a:lumMod val="25000"/>
                  </a:schemeClr>
                </a:solidFill>
                <a:latin typeface="Abadi" panose="020B0604020104020204" pitchFamily="34" charset="0"/>
              </a:rPr>
              <a:t>K Nearest Neighbor</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Content Placeholder 2">
            <a:extLst>
              <a:ext uri="{FF2B5EF4-FFF2-40B4-BE49-F238E27FC236}">
                <a16:creationId xmlns:a16="http://schemas.microsoft.com/office/drawing/2014/main" id="{E5857BA8-1EBD-4459-912D-57B468B62D85}"/>
              </a:ext>
            </a:extLst>
          </p:cNvPr>
          <p:cNvSpPr txBox="1">
            <a:spLocks/>
          </p:cNvSpPr>
          <p:nvPr/>
        </p:nvSpPr>
        <p:spPr>
          <a:xfrm>
            <a:off x="6027811" y="1587500"/>
            <a:ext cx="4984697" cy="43116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Heavy rockets are more likely to crash</a:t>
            </a:r>
          </a:p>
          <a:p>
            <a:pPr lvl="1">
              <a:lnSpc>
                <a:spcPct val="100000"/>
              </a:lnSpc>
              <a:spcBef>
                <a:spcPts val="1400"/>
              </a:spcBef>
            </a:pPr>
            <a:r>
              <a:rPr lang="en-US" sz="1800" dirty="0">
                <a:solidFill>
                  <a:schemeClr val="accent3">
                    <a:lumMod val="25000"/>
                  </a:schemeClr>
                </a:solidFill>
                <a:latin typeface="Abadi" panose="020B0604020104020204" pitchFamily="34" charset="0"/>
              </a:rPr>
              <a:t>Rockets with high-orbit payloads are more likely to crash</a:t>
            </a:r>
          </a:p>
          <a:p>
            <a:pPr lvl="1">
              <a:lnSpc>
                <a:spcPct val="100000"/>
              </a:lnSpc>
              <a:spcBef>
                <a:spcPts val="1400"/>
              </a:spcBef>
            </a:pPr>
            <a:r>
              <a:rPr lang="en-US" sz="1800" dirty="0">
                <a:solidFill>
                  <a:schemeClr val="accent3">
                    <a:lumMod val="25000"/>
                  </a:schemeClr>
                </a:solidFill>
                <a:latin typeface="Abadi" panose="020B0604020104020204" pitchFamily="34" charset="0"/>
              </a:rPr>
              <a:t>Coastal launch sites have better recovery</a:t>
            </a:r>
          </a:p>
        </p:txBody>
      </p:sp>
      <p:pic>
        <p:nvPicPr>
          <p:cNvPr id="3" name="Picture 2" descr="A picture containing text, sky&#10;&#10;Description automatically generated">
            <a:extLst>
              <a:ext uri="{FF2B5EF4-FFF2-40B4-BE49-F238E27FC236}">
                <a16:creationId xmlns:a16="http://schemas.microsoft.com/office/drawing/2014/main" id="{139DB86F-E666-4B4C-BB71-CD0F90F8DB02}"/>
              </a:ext>
            </a:extLst>
          </p:cNvPr>
          <p:cNvPicPr>
            <a:picLocks noChangeAspect="1"/>
          </p:cNvPicPr>
          <p:nvPr/>
        </p:nvPicPr>
        <p:blipFill>
          <a:blip r:embed="rId3"/>
          <a:stretch>
            <a:fillRect/>
          </a:stretch>
        </p:blipFill>
        <p:spPr>
          <a:xfrm>
            <a:off x="7422547" y="4321392"/>
            <a:ext cx="2495550" cy="1905000"/>
          </a:xfrm>
          <a:prstGeom prst="rect">
            <a:avLst/>
          </a:prstGeom>
        </p:spPr>
      </p:pic>
      <p:sp>
        <p:nvSpPr>
          <p:cNvPr id="8" name="TextBox 7">
            <a:extLst>
              <a:ext uri="{FF2B5EF4-FFF2-40B4-BE49-F238E27FC236}">
                <a16:creationId xmlns:a16="http://schemas.microsoft.com/office/drawing/2014/main" id="{AC21BF26-FA93-4248-B6AE-39C625EFCCD7}"/>
              </a:ext>
            </a:extLst>
          </p:cNvPr>
          <p:cNvSpPr txBox="1"/>
          <p:nvPr/>
        </p:nvSpPr>
        <p:spPr>
          <a:xfrm>
            <a:off x="9985375" y="4764880"/>
            <a:ext cx="1158875" cy="1569660"/>
          </a:xfrm>
          <a:prstGeom prst="rect">
            <a:avLst/>
          </a:prstGeom>
          <a:noFill/>
        </p:spPr>
        <p:txBody>
          <a:bodyPr wrap="square" rtlCol="0">
            <a:spAutoFit/>
          </a:bodyPr>
          <a:lstStyle/>
          <a:p>
            <a:r>
              <a:rPr lang="en-US" sz="1200" dirty="0"/>
              <a:t>Just adding a cute little picture to apply my creativity to improve the presentation beyond the template.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00540" cy="4351338"/>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B1022</a:t>
            </a:r>
          </a:p>
          <a:p>
            <a:pPr lvl="1">
              <a:lnSpc>
                <a:spcPct val="100000"/>
              </a:lnSpc>
              <a:spcBef>
                <a:spcPts val="1400"/>
              </a:spcBef>
            </a:pPr>
            <a:r>
              <a:rPr lang="en-US" sz="1800" dirty="0">
                <a:solidFill>
                  <a:schemeClr val="accent3">
                    <a:lumMod val="25000"/>
                  </a:schemeClr>
                </a:solidFill>
                <a:latin typeface="Abadi" panose="020B0604020104020204" pitchFamily="34" charset="0"/>
              </a:rPr>
              <a:t>F9 FT 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='Success (drone ship)'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Dude. Come on.</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Fine. I 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the table SPACEXTBL where the value of the field “</a:t>
            </a:r>
            <a:r>
              <a:rPr lang="en-US" sz="1800" dirty="0" err="1">
                <a:solidFill>
                  <a:schemeClr val="accent3">
                    <a:lumMod val="25000"/>
                  </a:schemeClr>
                </a:solidFill>
                <a:latin typeface="Abadi" panose="020B0604020104020204" pitchFamily="34" charset="0"/>
              </a:rPr>
              <a:t>landing__outcome</a:t>
            </a:r>
            <a:r>
              <a:rPr lang="en-US" sz="1800" dirty="0">
                <a:solidFill>
                  <a:schemeClr val="accent3">
                    <a:lumMod val="25000"/>
                  </a:schemeClr>
                </a:solidFill>
                <a:latin typeface="Abadi" panose="020B0604020104020204" pitchFamily="34" charset="0"/>
              </a:rPr>
              <a:t>” is “Success (drone ship)” and the value of the field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is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This farce is demeaning to us both. It’s pretty obvious that the instructors gave absolutely no thought into structuring these questions, and literally cut-and-pasted their way through this entire course curriculum. It’s insulting to us that they should expect us to not do likewise.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3A35520-ABC0-4289-97C7-679D07631C4C}"/>
              </a:ext>
            </a:extLst>
          </p:cNvPr>
          <p:cNvPicPr>
            <a:picLocks noChangeAspect="1"/>
          </p:cNvPicPr>
          <p:nvPr/>
        </p:nvPicPr>
        <p:blipFill>
          <a:blip r:embed="rId3"/>
          <a:stretch>
            <a:fillRect/>
          </a:stretch>
        </p:blipFill>
        <p:spPr>
          <a:xfrm>
            <a:off x="6193839" y="2872939"/>
            <a:ext cx="4467812" cy="16007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6564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44</a:t>
            </a:r>
          </a:p>
          <a:p>
            <a:pPr lvl="1">
              <a:lnSpc>
                <a:spcPct val="100000"/>
              </a:lnSpc>
              <a:spcBef>
                <a:spcPts val="1400"/>
              </a:spcBef>
            </a:pPr>
            <a:r>
              <a:rPr lang="en-US" sz="1800" dirty="0">
                <a:solidFill>
                  <a:schemeClr val="accent3">
                    <a:lumMod val="25000"/>
                  </a:schemeClr>
                </a:solidFill>
                <a:latin typeface="Abadi" panose="020B0604020104020204" pitchFamily="34" charset="0"/>
              </a:rPr>
              <a:t>Failure: 1</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COUNT(*) FROM SPACEXTBL GROUP BY </a:t>
            </a:r>
            <a:r>
              <a:rPr lang="en-US" sz="1800" dirty="0" err="1">
                <a:solidFill>
                  <a:schemeClr val="accent3">
                    <a:lumMod val="25000"/>
                  </a:schemeClr>
                </a:solidFill>
                <a:latin typeface="Abadi" panose="020B0604020104020204" pitchFamily="34" charset="0"/>
              </a:rPr>
              <a:t>mission_outcome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 count the mission outcomes come on are you freaking kidding me look at the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code it’s simpler than plain English</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F7CC1BE-CD38-4E3A-8944-37FAD8EA738C}"/>
              </a:ext>
            </a:extLst>
          </p:cNvPr>
          <p:cNvPicPr>
            <a:picLocks noChangeAspect="1"/>
          </p:cNvPicPr>
          <p:nvPr/>
        </p:nvPicPr>
        <p:blipFill>
          <a:blip r:embed="rId3"/>
          <a:stretch>
            <a:fillRect/>
          </a:stretch>
        </p:blipFill>
        <p:spPr>
          <a:xfrm>
            <a:off x="5956300" y="2923195"/>
            <a:ext cx="4758248" cy="150910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03640" cy="435133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B1048.4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B1049.4</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B1049.5</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B1058.3</a:t>
            </a:r>
          </a:p>
          <a:p>
            <a:pPr lvl="1">
              <a:lnSpc>
                <a:spcPct val="100000"/>
              </a:lnSpc>
              <a:spcBef>
                <a:spcPts val="1400"/>
              </a:spcBef>
            </a:pPr>
            <a:r>
              <a:rPr lang="en-US" sz="1800" dirty="0">
                <a:solidFill>
                  <a:schemeClr val="accent3">
                    <a:lumMod val="25000"/>
                  </a:schemeClr>
                </a:solidFill>
                <a:latin typeface="Abadi" panose="020B0604020104020204" pitchFamily="34" charset="0"/>
              </a:rPr>
              <a:t>F9 B5 B1060.2</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lvl="1">
              <a:lnSpc>
                <a:spcPct val="100000"/>
              </a:lnSpc>
              <a:spcBef>
                <a:spcPts val="1400"/>
              </a:spcBef>
            </a:pPr>
            <a:r>
              <a:rPr lang="en-US" sz="1800" dirty="0">
                <a:solidFill>
                  <a:schemeClr val="accent3">
                    <a:lumMod val="25000"/>
                  </a:schemeClr>
                </a:solidFill>
                <a:latin typeface="Abadi" panose="020B0604020104020204" pitchFamily="34" charset="0"/>
              </a:rPr>
              <a:t>Query: SELECT DISTINCT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 (SELECT MAX(</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AS </a:t>
            </a:r>
            <a:r>
              <a:rPr lang="en-US" sz="1800" dirty="0" err="1">
                <a:solidFill>
                  <a:schemeClr val="accent3">
                    <a:lumMod val="25000"/>
                  </a:schemeClr>
                </a:solidFill>
                <a:latin typeface="Abadi" panose="020B0604020104020204" pitchFamily="34" charset="0"/>
              </a:rPr>
              <a:t>maxpayload</a:t>
            </a:r>
            <a:r>
              <a:rPr lang="en-US" sz="1800" dirty="0">
                <a:solidFill>
                  <a:schemeClr val="accent3">
                    <a:lumMod val="25000"/>
                  </a:schemeClr>
                </a:solidFill>
                <a:latin typeface="Abadi" panose="020B0604020104020204" pitchFamily="34" charset="0"/>
              </a:rPr>
              <a:t>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I’m done playing this game. Give me whatever score you feel appropriately reflects how well you believe I understand the subject matter.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D848E0E-7E63-4A16-8203-3FE5B3B062E7}"/>
              </a:ext>
            </a:extLst>
          </p:cNvPr>
          <p:cNvPicPr>
            <a:picLocks noChangeAspect="1"/>
          </p:cNvPicPr>
          <p:nvPr/>
        </p:nvPicPr>
        <p:blipFill>
          <a:blip r:embed="rId3"/>
          <a:stretch>
            <a:fillRect/>
          </a:stretch>
        </p:blipFill>
        <p:spPr>
          <a:xfrm>
            <a:off x="5727109" y="2712928"/>
            <a:ext cx="4934541" cy="182266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27490" cy="4351338"/>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F9 v1.1 B1012</a:t>
            </a:r>
            <a:br>
              <a:rPr lang="en-US" sz="1800" dirty="0">
                <a:solidFill>
                  <a:schemeClr val="accent3">
                    <a:lumMod val="25000"/>
                  </a:schemeClr>
                </a:solidFill>
                <a:latin typeface="Abadi"/>
              </a:rPr>
            </a:b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CCAFS LC-40</a:t>
            </a: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lvl="1">
              <a:lnSpc>
                <a:spcPct val="100000"/>
              </a:lnSpc>
              <a:spcBef>
                <a:spcPts val="1400"/>
              </a:spcBef>
            </a:pPr>
            <a:r>
              <a:rPr lang="en-US" dirty="0">
                <a:solidFill>
                  <a:schemeClr val="accent3">
                    <a:lumMod val="25000"/>
                  </a:schemeClr>
                </a:solidFill>
                <a:latin typeface="Abadi"/>
              </a:rPr>
              <a:t>SELECT </a:t>
            </a:r>
            <a:r>
              <a:rPr lang="en-US" dirty="0" err="1">
                <a:solidFill>
                  <a:schemeClr val="accent3">
                    <a:lumMod val="25000"/>
                  </a:schemeClr>
                </a:solidFill>
                <a:latin typeface="Abadi"/>
              </a:rPr>
              <a:t>booster_version</a:t>
            </a:r>
            <a:r>
              <a:rPr lang="en-US" dirty="0">
                <a:solidFill>
                  <a:schemeClr val="accent3">
                    <a:lumMod val="25000"/>
                  </a:schemeClr>
                </a:solidFill>
                <a:latin typeface="Abadi"/>
              </a:rPr>
              <a:t>, </a:t>
            </a:r>
            <a:r>
              <a:rPr lang="en-US" dirty="0" err="1">
                <a:solidFill>
                  <a:schemeClr val="accent3">
                    <a:lumMod val="25000"/>
                  </a:schemeClr>
                </a:solidFill>
                <a:latin typeface="Abadi"/>
              </a:rPr>
              <a:t>launch_site</a:t>
            </a:r>
            <a:r>
              <a:rPr lang="en-US" dirty="0">
                <a:solidFill>
                  <a:schemeClr val="accent3">
                    <a:lumMod val="25000"/>
                  </a:schemeClr>
                </a:solidFill>
                <a:latin typeface="Abadi"/>
              </a:rPr>
              <a:t> FROM SPACEXTBL WHERE </a:t>
            </a:r>
            <a:r>
              <a:rPr lang="en-US" dirty="0" err="1">
                <a:solidFill>
                  <a:schemeClr val="accent3">
                    <a:lumMod val="25000"/>
                  </a:schemeClr>
                </a:solidFill>
                <a:latin typeface="Abadi"/>
              </a:rPr>
              <a:t>landing__outcome</a:t>
            </a:r>
            <a:r>
              <a:rPr lang="en-US" dirty="0">
                <a:solidFill>
                  <a:schemeClr val="accent3">
                    <a:lumMod val="25000"/>
                  </a:schemeClr>
                </a:solidFill>
                <a:latin typeface="Abadi"/>
              </a:rPr>
              <a:t>='Failure (drone ship)' AND DATE LIKE '2015%’</a:t>
            </a:r>
          </a:p>
          <a:p>
            <a:pPr lvl="1">
              <a:lnSpc>
                <a:spcPct val="100000"/>
              </a:lnSpc>
              <a:spcBef>
                <a:spcPts val="1400"/>
              </a:spcBef>
            </a:pPr>
            <a:r>
              <a:rPr lang="en-US" dirty="0">
                <a:solidFill>
                  <a:schemeClr val="accent3">
                    <a:lumMod val="25000"/>
                  </a:schemeClr>
                </a:solidFill>
                <a:latin typeface="Abadi"/>
              </a:rPr>
              <a:t>Explanation: Come on.</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6AF2E58-84FE-4EF9-B1C2-6B64FCB0160B}"/>
              </a:ext>
            </a:extLst>
          </p:cNvPr>
          <p:cNvPicPr>
            <a:picLocks noChangeAspect="1"/>
          </p:cNvPicPr>
          <p:nvPr/>
        </p:nvPicPr>
        <p:blipFill>
          <a:blip r:embed="rId3"/>
          <a:stretch>
            <a:fillRect/>
          </a:stretch>
        </p:blipFill>
        <p:spPr>
          <a:xfrm>
            <a:off x="6266859" y="2957372"/>
            <a:ext cx="4603829" cy="109392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14690" cy="4351338"/>
          </a:xfrm>
          <a:prstGeom prst="rect">
            <a:avLst/>
          </a:prstGeom>
        </p:spPr>
        <p:txBody>
          <a:bodyPr lIns="91440" tIns="45720" rIns="91440" bIns="45720" anchor="t"/>
          <a:lstStyle/>
          <a:p>
            <a:pPr marL="91440">
              <a:lnSpc>
                <a:spcPct val="100000"/>
              </a:lnSpc>
              <a:spcBef>
                <a:spcPts val="0"/>
              </a:spcBef>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marL="548640" lvl="2">
              <a:lnSpc>
                <a:spcPct val="100000"/>
              </a:lnSpc>
              <a:spcBef>
                <a:spcPts val="0"/>
              </a:spcBef>
            </a:pPr>
            <a:r>
              <a:rPr lang="en-US" sz="1100" dirty="0">
                <a:solidFill>
                  <a:schemeClr val="accent3">
                    <a:lumMod val="25000"/>
                  </a:schemeClr>
                </a:solidFill>
                <a:latin typeface="Abadi"/>
              </a:rPr>
              <a:t>No attempt	7</a:t>
            </a:r>
          </a:p>
          <a:p>
            <a:pPr marL="548640" lvl="2">
              <a:lnSpc>
                <a:spcPct val="100000"/>
              </a:lnSpc>
              <a:spcBef>
                <a:spcPts val="0"/>
              </a:spcBef>
            </a:pPr>
            <a:r>
              <a:rPr lang="en-US" sz="1100" dirty="0">
                <a:solidFill>
                  <a:schemeClr val="accent3">
                    <a:lumMod val="25000"/>
                  </a:schemeClr>
                </a:solidFill>
                <a:latin typeface="Abadi"/>
              </a:rPr>
              <a:t>Failure (drone ship)	2</a:t>
            </a:r>
          </a:p>
          <a:p>
            <a:pPr marL="548640" lvl="2">
              <a:lnSpc>
                <a:spcPct val="100000"/>
              </a:lnSpc>
              <a:spcBef>
                <a:spcPts val="0"/>
              </a:spcBef>
            </a:pPr>
            <a:r>
              <a:rPr lang="en-US" sz="1100" dirty="0">
                <a:solidFill>
                  <a:schemeClr val="accent3">
                    <a:lumMod val="25000"/>
                  </a:schemeClr>
                </a:solidFill>
                <a:latin typeface="Abadi"/>
              </a:rPr>
              <a:t>Success (drone ship)	2</a:t>
            </a:r>
          </a:p>
          <a:p>
            <a:pPr marL="548640" lvl="2">
              <a:lnSpc>
                <a:spcPct val="100000"/>
              </a:lnSpc>
              <a:spcBef>
                <a:spcPts val="0"/>
              </a:spcBef>
            </a:pPr>
            <a:r>
              <a:rPr lang="en-US" sz="1100" dirty="0">
                <a:solidFill>
                  <a:schemeClr val="accent3">
                    <a:lumMod val="25000"/>
                  </a:schemeClr>
                </a:solidFill>
                <a:latin typeface="Abadi"/>
              </a:rPr>
              <a:t>Success (ground pad)	2</a:t>
            </a:r>
          </a:p>
          <a:p>
            <a:pPr marL="548640" lvl="2">
              <a:lnSpc>
                <a:spcPct val="100000"/>
              </a:lnSpc>
              <a:spcBef>
                <a:spcPts val="0"/>
              </a:spcBef>
            </a:pPr>
            <a:r>
              <a:rPr lang="en-US" sz="1100" dirty="0">
                <a:solidFill>
                  <a:schemeClr val="accent3">
                    <a:lumMod val="25000"/>
                  </a:schemeClr>
                </a:solidFill>
                <a:latin typeface="Abadi"/>
              </a:rPr>
              <a:t>Controlled (ocean)	1</a:t>
            </a:r>
          </a:p>
          <a:p>
            <a:pPr marL="548640" lvl="2">
              <a:lnSpc>
                <a:spcPct val="100000"/>
              </a:lnSpc>
              <a:spcBef>
                <a:spcPts val="0"/>
              </a:spcBef>
            </a:pPr>
            <a:r>
              <a:rPr lang="en-US" sz="1100" dirty="0">
                <a:solidFill>
                  <a:schemeClr val="accent3">
                    <a:lumMod val="25000"/>
                  </a:schemeClr>
                </a:solidFill>
                <a:latin typeface="Abadi"/>
              </a:rPr>
              <a:t>Failure (parachute)	1</a:t>
            </a:r>
          </a:p>
          <a:p>
            <a:pPr marL="91440">
              <a:lnSpc>
                <a:spcPct val="100000"/>
              </a:lnSpc>
              <a:spcBef>
                <a:spcPts val="0"/>
              </a:spcBef>
            </a:pPr>
            <a:r>
              <a:rPr lang="en-US" sz="1800" dirty="0">
                <a:solidFill>
                  <a:schemeClr val="accent3">
                    <a:lumMod val="25000"/>
                  </a:schemeClr>
                </a:solidFill>
                <a:latin typeface="Abadi" panose="020B0604020104020204" pitchFamily="34" charset="0"/>
              </a:rPr>
              <a:t>Present your query result with a short explanation here</a:t>
            </a:r>
          </a:p>
          <a:p>
            <a:pPr marL="548640" lvl="2">
              <a:lnSpc>
                <a:spcPct val="100000"/>
              </a:lnSpc>
              <a:spcBef>
                <a:spcPts val="0"/>
              </a:spcBef>
            </a:pPr>
            <a:r>
              <a:rPr lang="en-US" sz="1100" dirty="0">
                <a:solidFill>
                  <a:schemeClr val="accent3">
                    <a:lumMod val="25000"/>
                  </a:schemeClr>
                </a:solidFill>
                <a:latin typeface="Abadi" panose="020B0604020104020204" pitchFamily="34" charset="0"/>
              </a:rPr>
              <a:t>Query: SELECT </a:t>
            </a:r>
            <a:r>
              <a:rPr lang="en-US" sz="1100" dirty="0" err="1">
                <a:solidFill>
                  <a:schemeClr val="accent3">
                    <a:lumMod val="25000"/>
                  </a:schemeClr>
                </a:solidFill>
                <a:latin typeface="Abadi" panose="020B0604020104020204" pitchFamily="34" charset="0"/>
              </a:rPr>
              <a:t>landing__outcome</a:t>
            </a:r>
            <a:r>
              <a:rPr lang="en-US" sz="1100" dirty="0">
                <a:solidFill>
                  <a:schemeClr val="accent3">
                    <a:lumMod val="25000"/>
                  </a:schemeClr>
                </a:solidFill>
                <a:latin typeface="Abadi" panose="020B0604020104020204" pitchFamily="34" charset="0"/>
              </a:rPr>
              <a:t>, COUNT(</a:t>
            </a:r>
            <a:r>
              <a:rPr lang="en-US" sz="1100" dirty="0" err="1">
                <a:solidFill>
                  <a:schemeClr val="accent3">
                    <a:lumMod val="25000"/>
                  </a:schemeClr>
                </a:solidFill>
                <a:latin typeface="Abadi" panose="020B0604020104020204" pitchFamily="34" charset="0"/>
              </a:rPr>
              <a:t>landing__outcome</a:t>
            </a:r>
            <a:r>
              <a:rPr lang="en-US" sz="1100" dirty="0">
                <a:solidFill>
                  <a:schemeClr val="accent3">
                    <a:lumMod val="25000"/>
                  </a:schemeClr>
                </a:solidFill>
                <a:latin typeface="Abadi" panose="020B0604020104020204" pitchFamily="34" charset="0"/>
              </a:rPr>
              <a:t>) AS </a:t>
            </a:r>
            <a:r>
              <a:rPr lang="en-US" sz="1100" dirty="0" err="1">
                <a:solidFill>
                  <a:schemeClr val="accent3">
                    <a:lumMod val="25000"/>
                  </a:schemeClr>
                </a:solidFill>
                <a:latin typeface="Abadi" panose="020B0604020104020204" pitchFamily="34" charset="0"/>
              </a:rPr>
              <a:t>cnt</a:t>
            </a:r>
            <a:r>
              <a:rPr lang="en-US" sz="1100" dirty="0">
                <a:solidFill>
                  <a:schemeClr val="accent3">
                    <a:lumMod val="25000"/>
                  </a:schemeClr>
                </a:solidFill>
                <a:latin typeface="Abadi" panose="020B0604020104020204" pitchFamily="34" charset="0"/>
              </a:rPr>
              <a:t> FROM SPACEXTBL WHERE DATE BETWEEN '2010-06-04' AND '2017-03-20' GROUP BY </a:t>
            </a:r>
            <a:r>
              <a:rPr lang="en-US" sz="1100" dirty="0" err="1">
                <a:solidFill>
                  <a:schemeClr val="accent3">
                    <a:lumMod val="25000"/>
                  </a:schemeClr>
                </a:solidFill>
                <a:latin typeface="Abadi" panose="020B0604020104020204" pitchFamily="34" charset="0"/>
              </a:rPr>
              <a:t>landing__outcome</a:t>
            </a:r>
            <a:r>
              <a:rPr lang="en-US" sz="1100" dirty="0">
                <a:solidFill>
                  <a:schemeClr val="accent3">
                    <a:lumMod val="25000"/>
                  </a:schemeClr>
                </a:solidFill>
                <a:latin typeface="Abadi" panose="020B0604020104020204" pitchFamily="34" charset="0"/>
              </a:rPr>
              <a:t> ORDER BY </a:t>
            </a:r>
            <a:r>
              <a:rPr lang="en-US" sz="1100" dirty="0" err="1">
                <a:solidFill>
                  <a:schemeClr val="accent3">
                    <a:lumMod val="25000"/>
                  </a:schemeClr>
                </a:solidFill>
                <a:latin typeface="Abadi" panose="020B0604020104020204" pitchFamily="34" charset="0"/>
              </a:rPr>
              <a:t>cnt</a:t>
            </a:r>
            <a:r>
              <a:rPr lang="en-US" sz="1100" dirty="0">
                <a:solidFill>
                  <a:schemeClr val="accent3">
                    <a:lumMod val="25000"/>
                  </a:schemeClr>
                </a:solidFill>
                <a:latin typeface="Abadi" panose="020B0604020104020204" pitchFamily="34" charset="0"/>
              </a:rPr>
              <a:t> DESC</a:t>
            </a:r>
          </a:p>
          <a:p>
            <a:pPr marL="548640" lvl="2">
              <a:lnSpc>
                <a:spcPct val="100000"/>
              </a:lnSpc>
              <a:spcBef>
                <a:spcPts val="0"/>
              </a:spcBef>
            </a:pPr>
            <a:r>
              <a:rPr lang="en-US" sz="1100" dirty="0">
                <a:solidFill>
                  <a:schemeClr val="accent3">
                    <a:lumMod val="25000"/>
                  </a:schemeClr>
                </a:solidFill>
                <a:latin typeface="Abadi" panose="020B0604020104020204" pitchFamily="34" charset="0"/>
              </a:rPr>
              <a:t>Explanation: Provided sufficiently as needed.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1622770-6F47-49AE-A7DF-C16F97049DBB}"/>
              </a:ext>
            </a:extLst>
          </p:cNvPr>
          <p:cNvPicPr>
            <a:picLocks noChangeAspect="1"/>
          </p:cNvPicPr>
          <p:nvPr/>
        </p:nvPicPr>
        <p:blipFill>
          <a:blip r:embed="rId3"/>
          <a:stretch>
            <a:fillRect/>
          </a:stretch>
        </p:blipFill>
        <p:spPr>
          <a:xfrm>
            <a:off x="5207988" y="2399094"/>
            <a:ext cx="5948261" cy="252850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72102"/>
            <a:ext cx="5480203" cy="425347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We will predict if the Falcon 9 first stage will land successfully. </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pPr lvl="1">
              <a:spcBef>
                <a:spcPts val="1400"/>
              </a:spcBef>
            </a:pPr>
            <a:r>
              <a:rPr lang="en-US" sz="1800" dirty="0">
                <a:solidFill>
                  <a:schemeClr val="accent3">
                    <a:lumMod val="25000"/>
                  </a:schemeClr>
                </a:solidFill>
                <a:latin typeface="Abadi" panose="020B0604020104020204" pitchFamily="34" charset="0"/>
              </a:rPr>
              <a:t>Therefore if we can determine if the first stage will land, we can determine the cost of a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types of rockets land most successfully?</a:t>
            </a:r>
          </a:p>
          <a:p>
            <a:pPr lvl="1">
              <a:spcBef>
                <a:spcPts val="1400"/>
              </a:spcBef>
            </a:pPr>
            <a:r>
              <a:rPr lang="en-US" sz="1800" dirty="0">
                <a:solidFill>
                  <a:schemeClr val="accent3">
                    <a:lumMod val="25000"/>
                  </a:schemeClr>
                </a:solidFill>
                <a:latin typeface="Abadi" panose="020B0604020104020204" pitchFamily="34" charset="0"/>
              </a:rPr>
              <a:t>What launch sites result in more successful landings?</a:t>
            </a:r>
          </a:p>
          <a:p>
            <a:pPr lvl="1">
              <a:spcBef>
                <a:spcPts val="1400"/>
              </a:spcBef>
            </a:pPr>
            <a:r>
              <a:rPr lang="en-US" sz="1800" dirty="0">
                <a:solidFill>
                  <a:schemeClr val="accent3">
                    <a:lumMod val="25000"/>
                  </a:schemeClr>
                </a:solidFill>
                <a:latin typeface="Abadi" panose="020B0604020104020204" pitchFamily="34" charset="0"/>
              </a:rPr>
              <a:t>What payloads result in more successful landings?</a:t>
            </a:r>
          </a:p>
          <a:p>
            <a:pPr lvl="1">
              <a:spcBef>
                <a:spcPts val="1400"/>
              </a:spcBef>
            </a:pPr>
            <a:r>
              <a:rPr lang="en-US" sz="1800" dirty="0">
                <a:solidFill>
                  <a:schemeClr val="accent3">
                    <a:lumMod val="25000"/>
                  </a:schemeClr>
                </a:solidFill>
                <a:latin typeface="Abadi" panose="020B0604020104020204" pitchFamily="34" charset="0"/>
              </a:rPr>
              <a:t>What orbital targets result in more successful landings?</a:t>
            </a:r>
          </a:p>
        </p:txBody>
      </p:sp>
      <p:pic>
        <p:nvPicPr>
          <p:cNvPr id="3" name="Picture 2" descr="A person wearing a mask&#10;&#10;Description automatically generated with low confidence">
            <a:extLst>
              <a:ext uri="{FF2B5EF4-FFF2-40B4-BE49-F238E27FC236}">
                <a16:creationId xmlns:a16="http://schemas.microsoft.com/office/drawing/2014/main" id="{3C26700D-0B7F-4C7A-A288-35542B847CA9}"/>
              </a:ext>
            </a:extLst>
          </p:cNvPr>
          <p:cNvPicPr>
            <a:picLocks noChangeAspect="1"/>
          </p:cNvPicPr>
          <p:nvPr/>
        </p:nvPicPr>
        <p:blipFill>
          <a:blip r:embed="rId3"/>
          <a:stretch>
            <a:fillRect/>
          </a:stretch>
        </p:blipFill>
        <p:spPr>
          <a:xfrm>
            <a:off x="7238696" y="2619375"/>
            <a:ext cx="3238803" cy="2429102"/>
          </a:xfrm>
          <a:prstGeom prst="rect">
            <a:avLst/>
          </a:prstGeom>
        </p:spPr>
      </p:pic>
      <p:sp>
        <p:nvSpPr>
          <p:cNvPr id="7" name="TextBox 6">
            <a:extLst>
              <a:ext uri="{FF2B5EF4-FFF2-40B4-BE49-F238E27FC236}">
                <a16:creationId xmlns:a16="http://schemas.microsoft.com/office/drawing/2014/main" id="{6E080A12-8AFF-40AF-BC7C-72BEEEFEF9AE}"/>
              </a:ext>
            </a:extLst>
          </p:cNvPr>
          <p:cNvSpPr txBox="1"/>
          <p:nvPr/>
        </p:nvSpPr>
        <p:spPr>
          <a:xfrm>
            <a:off x="7905750" y="5209889"/>
            <a:ext cx="2825750" cy="646331"/>
          </a:xfrm>
          <a:prstGeom prst="rect">
            <a:avLst/>
          </a:prstGeom>
          <a:noFill/>
        </p:spPr>
        <p:txBody>
          <a:bodyPr wrap="square" rtlCol="0">
            <a:spAutoFit/>
          </a:bodyPr>
          <a:lstStyle/>
          <a:p>
            <a:r>
              <a:rPr lang="en-US" sz="1200" dirty="0"/>
              <a:t>Just adding a cute little picture to apply my creativity to improve the presentation beyond the template.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lvl="1">
              <a:lnSpc>
                <a:spcPct val="100000"/>
              </a:lnSpc>
              <a:spcBef>
                <a:spcPts val="1400"/>
              </a:spcBef>
            </a:pPr>
            <a:r>
              <a:rPr lang="en-US" sz="1800" dirty="0">
                <a:solidFill>
                  <a:schemeClr val="accent3">
                    <a:lumMod val="25000"/>
                  </a:schemeClr>
                </a:solidFill>
                <a:latin typeface="Abadi" panose="020B0604020104020204" pitchFamily="34" charset="0"/>
              </a:rPr>
              <a:t>All code, queries, charts, etc. are in my GitHub repository</a:t>
            </a:r>
            <a:br>
              <a:rPr lang="en-US" sz="1800" dirty="0">
                <a:solidFill>
                  <a:schemeClr val="accent3">
                    <a:lumMod val="25000"/>
                  </a:schemeClr>
                </a:solidFill>
                <a:latin typeface="Abadi" panose="020B0604020104020204" pitchFamily="34" charset="0"/>
              </a:rPr>
            </a:b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hlinkClick r:id="rId4"/>
              </a:rPr>
              <a:t>https://github.com/omedalus/SpaceX-Capstone/tree/master</a:t>
            </a:r>
            <a:br>
              <a:rPr lang="en-US" sz="1800" dirty="0">
                <a:solidFill>
                  <a:schemeClr val="accent3">
                    <a:lumMod val="25000"/>
                  </a:schemeClr>
                </a:solidFill>
                <a:latin typeface="Abadi" panose="020B0604020104020204" pitchFamily="34" charset="0"/>
              </a:rPr>
            </a:b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loaded via HTTP from SpaceX’s REST API</a:t>
            </a:r>
          </a:p>
          <a:p>
            <a:pPr lvl="1">
              <a:lnSpc>
                <a:spcPct val="120000"/>
              </a:lnSpc>
              <a:spcBef>
                <a:spcPts val="1400"/>
              </a:spcBef>
            </a:pPr>
            <a:r>
              <a:rPr lang="en-US" sz="7600" dirty="0">
                <a:solidFill>
                  <a:schemeClr val="bg2">
                    <a:lumMod val="50000"/>
                  </a:schemeClr>
                </a:solidFill>
                <a:latin typeface="Abadi"/>
              </a:rPr>
              <a:t>Data was scraped from Wikipedia using </a:t>
            </a:r>
            <a:r>
              <a:rPr lang="en-US" sz="7600" dirty="0" err="1">
                <a:solidFill>
                  <a:schemeClr val="bg2">
                    <a:lumMod val="50000"/>
                  </a:schemeClr>
                </a:solidFill>
                <a:latin typeface="Abadi"/>
              </a:rPr>
              <a:t>BeautifulSoup</a:t>
            </a:r>
            <a:endParaRPr lang="en-US" sz="7600" dirty="0">
              <a:solidFill>
                <a:schemeClr val="bg2">
                  <a:lumMod val="50000"/>
                </a:schemeClr>
              </a:solidFill>
              <a:latin typeface="Abadi"/>
            </a:endParaRPr>
          </a:p>
          <a:p>
            <a:pPr lvl="1">
              <a:lnSpc>
                <a:spcPct val="120000"/>
              </a:lnSpc>
              <a:spcBef>
                <a:spcPts val="1400"/>
              </a:spcBef>
            </a:pPr>
            <a:r>
              <a:rPr lang="en-US" sz="7600" dirty="0">
                <a:solidFill>
                  <a:schemeClr val="bg2">
                    <a:lumMod val="50000"/>
                  </a:schemeClr>
                </a:solidFill>
                <a:latin typeface="Abadi"/>
              </a:rPr>
              <a:t>Data was loaded into a DB2 table from a CSV file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determined which outcomes we consider “good” and “bad”, and assigned a class for each launch</a:t>
            </a:r>
          </a:p>
          <a:p>
            <a:pPr lvl="1">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Machine Learning algorithms with scikit-learn</a:t>
            </a:r>
          </a:p>
          <a:p>
            <a:pPr lvl="2">
              <a:lnSpc>
                <a:spcPct val="120000"/>
              </a:lnSpc>
              <a:spcBef>
                <a:spcPts val="1400"/>
              </a:spcBef>
            </a:pPr>
            <a:r>
              <a:rPr lang="en-US" sz="7200" dirty="0">
                <a:solidFill>
                  <a:schemeClr val="bg2">
                    <a:lumMod val="50000"/>
                  </a:schemeClr>
                </a:solidFill>
                <a:latin typeface="Abadi"/>
              </a:rPr>
              <a:t>Logistic regression</a:t>
            </a:r>
          </a:p>
          <a:p>
            <a:pPr lvl="2">
              <a:lnSpc>
                <a:spcPct val="120000"/>
              </a:lnSpc>
              <a:spcBef>
                <a:spcPts val="1400"/>
              </a:spcBef>
            </a:pPr>
            <a:r>
              <a:rPr lang="en-US" sz="7200" dirty="0">
                <a:solidFill>
                  <a:schemeClr val="bg2">
                    <a:lumMod val="50000"/>
                  </a:schemeClr>
                </a:solidFill>
                <a:latin typeface="Abadi"/>
              </a:rPr>
              <a:t>Support vector machine</a:t>
            </a:r>
          </a:p>
          <a:p>
            <a:pPr lvl="2">
              <a:lnSpc>
                <a:spcPct val="120000"/>
              </a:lnSpc>
              <a:spcBef>
                <a:spcPts val="1400"/>
              </a:spcBef>
            </a:pPr>
            <a:r>
              <a:rPr lang="en-US" sz="7200" dirty="0">
                <a:solidFill>
                  <a:schemeClr val="bg2">
                    <a:lumMod val="50000"/>
                  </a:schemeClr>
                </a:solidFill>
                <a:latin typeface="Abadi"/>
              </a:rPr>
              <a:t>Decision tree</a:t>
            </a:r>
          </a:p>
          <a:p>
            <a:pPr lvl="2">
              <a:lnSpc>
                <a:spcPct val="120000"/>
              </a:lnSpc>
              <a:spcBef>
                <a:spcPts val="1400"/>
              </a:spcBef>
            </a:pPr>
            <a:r>
              <a:rPr lang="en-US" sz="7200" dirty="0">
                <a:solidFill>
                  <a:schemeClr val="bg2">
                    <a:lumMod val="50000"/>
                  </a:schemeClr>
                </a:solidFill>
                <a:latin typeface="Abadi"/>
              </a:rPr>
              <a:t>K Nearest Neighbor</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96817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loaded via HTTP from SpaceX’s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scraped from Wikipedia using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was loaded into a DB2 table from a CSV file</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lvl="1">
              <a:lnSpc>
                <a:spcPct val="100000"/>
              </a:lnSpc>
              <a:spcBef>
                <a:spcPts val="1400"/>
              </a:spcBef>
            </a:pPr>
            <a:r>
              <a:rPr lang="en-US" sz="1800" dirty="0">
                <a:solidFill>
                  <a:schemeClr val="accent3">
                    <a:lumMod val="25000"/>
                  </a:schemeClr>
                </a:solidFill>
                <a:latin typeface="Abadi" panose="020B0604020104020204" pitchFamily="34" charset="0"/>
              </a:rPr>
              <a:t>REST API,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DB2 import from CSV</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lvl="1">
              <a:lnSpc>
                <a:spcPct val="100000"/>
              </a:lnSpc>
              <a:spcBef>
                <a:spcPts val="1400"/>
              </a:spcBef>
            </a:pPr>
            <a:r>
              <a:rPr lang="en-US" sz="1800" dirty="0">
                <a:solidFill>
                  <a:schemeClr val="accent3">
                    <a:lumMod val="25000"/>
                  </a:schemeClr>
                </a:solidFill>
                <a:latin typeface="Abadi" panose="020B0604020104020204" pitchFamily="34" charset="0"/>
              </a:rPr>
              <a:t>Used Python requests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Sent GET request to SpaceX REST API endpoint with proper path params and </a:t>
            </a:r>
            <a:r>
              <a:rPr lang="en-US" sz="1800" dirty="0" err="1">
                <a:solidFill>
                  <a:schemeClr val="accent3">
                    <a:lumMod val="25000"/>
                  </a:schemeClr>
                </a:solidFill>
                <a:latin typeface="Abadi" panose="020B0604020104020204" pitchFamily="34" charset="0"/>
              </a:rPr>
              <a:t>queryparams</a:t>
            </a:r>
            <a:r>
              <a:rPr lang="en-US" sz="1800" dirty="0">
                <a:solidFill>
                  <a:schemeClr val="accent3">
                    <a:lumMod val="25000"/>
                  </a:schemeClr>
                </a:solidFill>
                <a:latin typeface="Abadi" panose="020B0604020104020204" pitchFamily="34" charset="0"/>
              </a:rPr>
              <a:t> in the URL</a:t>
            </a:r>
          </a:p>
          <a:p>
            <a:pPr lvl="1">
              <a:lnSpc>
                <a:spcPct val="100000"/>
              </a:lnSpc>
              <a:spcBef>
                <a:spcPts val="1400"/>
              </a:spcBef>
            </a:pPr>
            <a:r>
              <a:rPr lang="en-US" sz="1800" dirty="0">
                <a:solidFill>
                  <a:schemeClr val="accent3">
                    <a:lumMod val="25000"/>
                  </a:schemeClr>
                </a:solidFill>
                <a:latin typeface="Abadi" panose="020B0604020104020204" pitchFamily="34" charset="0"/>
              </a:rPr>
              <a:t>Received JSON response</a:t>
            </a:r>
          </a:p>
          <a:p>
            <a:pPr lvl="1">
              <a:lnSpc>
                <a:spcPct val="100000"/>
              </a:lnSpc>
              <a:spcBef>
                <a:spcPts val="1400"/>
              </a:spcBef>
            </a:pPr>
            <a:r>
              <a:rPr lang="en-US" sz="1800" dirty="0">
                <a:solidFill>
                  <a:schemeClr val="accent3">
                    <a:lumMod val="25000"/>
                  </a:schemeClr>
                </a:solidFill>
                <a:latin typeface="Abadi" panose="020B0604020104020204" pitchFamily="34" charset="0"/>
              </a:rPr>
              <a:t>Used pandas to parse JSON into a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https://github.com/omedalus/SpaceX-Capstone/blob/master/Week%201-a:%20Hands%20On%20Lab:%20Data%20Collection%20API.ipynb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8F3B71E3-CBB3-4176-AE70-010DFC01F786}"/>
              </a:ext>
            </a:extLst>
          </p:cNvPr>
          <p:cNvSpPr/>
          <p:nvPr/>
        </p:nvSpPr>
        <p:spPr>
          <a:xfrm>
            <a:off x="8743950" y="2978150"/>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Response (JSON)</a:t>
            </a:r>
          </a:p>
        </p:txBody>
      </p:sp>
      <p:sp>
        <p:nvSpPr>
          <p:cNvPr id="7" name="Rectangle 6">
            <a:extLst>
              <a:ext uri="{FF2B5EF4-FFF2-40B4-BE49-F238E27FC236}">
                <a16:creationId xmlns:a16="http://schemas.microsoft.com/office/drawing/2014/main" id="{0E179584-2879-41A6-BD2C-18174374694F}"/>
              </a:ext>
            </a:extLst>
          </p:cNvPr>
          <p:cNvSpPr/>
          <p:nvPr/>
        </p:nvSpPr>
        <p:spPr>
          <a:xfrm>
            <a:off x="6553200" y="2032000"/>
            <a:ext cx="419100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GET request to SpaceX REST endpoint with path params in URL</a:t>
            </a:r>
          </a:p>
        </p:txBody>
      </p:sp>
      <p:sp>
        <p:nvSpPr>
          <p:cNvPr id="8" name="Arrow: Down 7">
            <a:extLst>
              <a:ext uri="{FF2B5EF4-FFF2-40B4-BE49-F238E27FC236}">
                <a16:creationId xmlns:a16="http://schemas.microsoft.com/office/drawing/2014/main" id="{F4949407-C598-458F-BBFF-9E401236D05D}"/>
              </a:ext>
            </a:extLst>
          </p:cNvPr>
          <p:cNvSpPr/>
          <p:nvPr/>
        </p:nvSpPr>
        <p:spPr>
          <a:xfrm>
            <a:off x="8223250" y="2679700"/>
            <a:ext cx="762000" cy="1320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C342FE-B8AB-496F-A1AB-3EC90CCB14D7}"/>
              </a:ext>
            </a:extLst>
          </p:cNvPr>
          <p:cNvSpPr/>
          <p:nvPr/>
        </p:nvSpPr>
        <p:spPr>
          <a:xfrm>
            <a:off x="7524750" y="4000500"/>
            <a:ext cx="2152650" cy="64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JSON with pandas</a:t>
            </a:r>
          </a:p>
        </p:txBody>
      </p:sp>
      <p:sp>
        <p:nvSpPr>
          <p:cNvPr id="10" name="Arrow: Down 9">
            <a:extLst>
              <a:ext uri="{FF2B5EF4-FFF2-40B4-BE49-F238E27FC236}">
                <a16:creationId xmlns:a16="http://schemas.microsoft.com/office/drawing/2014/main" id="{BA28B25F-8580-4E00-8F3D-A494A29CAB36}"/>
              </a:ext>
            </a:extLst>
          </p:cNvPr>
          <p:cNvSpPr/>
          <p:nvPr/>
        </p:nvSpPr>
        <p:spPr>
          <a:xfrm>
            <a:off x="8347075" y="4648199"/>
            <a:ext cx="508000" cy="704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A93CDAD-7DDB-4566-A403-77FD02F32686}"/>
              </a:ext>
            </a:extLst>
          </p:cNvPr>
          <p:cNvSpPr/>
          <p:nvPr/>
        </p:nvSpPr>
        <p:spPr>
          <a:xfrm>
            <a:off x="7616825" y="5379198"/>
            <a:ext cx="2095500" cy="450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US" dirty="0"/>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1039</TotalTime>
  <Words>3576</Words>
  <Application>Microsoft Office PowerPoint</Application>
  <PresentationFormat>Widescreen</PresentationFormat>
  <Paragraphs>414</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Mikhail Voloshin</cp:lastModifiedBy>
  <cp:revision>227</cp:revision>
  <dcterms:created xsi:type="dcterms:W3CDTF">2021-04-29T18:58:34Z</dcterms:created>
  <dcterms:modified xsi:type="dcterms:W3CDTF">2021-09-17T06:43:04Z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